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arlow SemiCondensed" pitchFamily="2" charset="77"/>
      <p:regular r:id="rId14"/>
    </p:embeddedFont>
    <p:embeddedFont>
      <p:font typeface="DM Sans" pitchFamily="2" charset="77"/>
      <p:regular r:id="rId15"/>
      <p:bold r:id="rId16"/>
      <p:italic r:id="rId17"/>
      <p:boldItalic r:id="rId18"/>
    </p:embeddedFont>
    <p:embeddedFont>
      <p:font typeface="DM Sans Bold" pitchFamily="2" charset="77"/>
      <p:regular r:id="rId19"/>
      <p:bold r:id="rId20"/>
    </p:embeddedFont>
    <p:embeddedFont>
      <p:font typeface="Fredoka" panose="02000000000000000000" pitchFamily="2" charset="77"/>
      <p:regular r:id="rId21"/>
    </p:embeddedFont>
    <p:embeddedFont>
      <p:font typeface="Funtastic" pitchFamily="2" charset="7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 autoAdjust="0"/>
    <p:restoredTop sz="94660" autoAdjust="0"/>
  </p:normalViewPr>
  <p:slideViewPr>
    <p:cSldViewPr>
      <p:cViewPr varScale="1">
        <p:scale>
          <a:sx n="81" d="100"/>
          <a:sy n="81" d="100"/>
        </p:scale>
        <p:origin x="-112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40.svg"/><Relationship Id="rId7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hyperlink" Target="mailto:E23cseu1235@bennett.edu.i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e23cseu1253@bennett.edu.in" TargetMode="External"/><Relationship Id="rId5" Type="http://schemas.openxmlformats.org/officeDocument/2006/relationships/hyperlink" Target="mailto:E23CSEU1249@bennett.edu.in" TargetMode="Externa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svg"/><Relationship Id="rId7" Type="http://schemas.openxmlformats.org/officeDocument/2006/relationships/image" Target="../media/image1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10" Type="http://schemas.openxmlformats.org/officeDocument/2006/relationships/image" Target="../media/image38.png"/><Relationship Id="rId4" Type="http://schemas.openxmlformats.org/officeDocument/2006/relationships/image" Target="../media/image6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44990" y="6794582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0" y="0"/>
                </a:moveTo>
                <a:lnTo>
                  <a:pt x="10103698" y="0"/>
                </a:lnTo>
                <a:lnTo>
                  <a:pt x="10103698" y="8560588"/>
                </a:lnTo>
                <a:lnTo>
                  <a:pt x="0" y="85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784532" y="7533935"/>
            <a:ext cx="7109647" cy="7493699"/>
            <a:chOff x="0" y="0"/>
            <a:chExt cx="10000479" cy="105406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000488" cy="10540746"/>
            </a:xfrm>
            <a:custGeom>
              <a:avLst/>
              <a:gdLst/>
              <a:ahLst/>
              <a:cxnLst/>
              <a:rect l="l" t="t" r="r" b="b"/>
              <a:pathLst>
                <a:path w="10000488" h="10540746">
                  <a:moveTo>
                    <a:pt x="0" y="0"/>
                  </a:moveTo>
                  <a:lnTo>
                    <a:pt x="10000488" y="0"/>
                  </a:lnTo>
                  <a:lnTo>
                    <a:pt x="10000488" y="10540746"/>
                  </a:lnTo>
                  <a:lnTo>
                    <a:pt x="0" y="10540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r="-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4023149" y="-4285334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0" y="0"/>
                </a:moveTo>
                <a:lnTo>
                  <a:pt x="10103698" y="0"/>
                </a:lnTo>
                <a:lnTo>
                  <a:pt x="10103698" y="8560588"/>
                </a:lnTo>
                <a:lnTo>
                  <a:pt x="0" y="85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554250" y="409228"/>
            <a:ext cx="2598986" cy="2085686"/>
            <a:chOff x="0" y="0"/>
            <a:chExt cx="3465315" cy="27809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65322" cy="2780919"/>
            </a:xfrm>
            <a:custGeom>
              <a:avLst/>
              <a:gdLst/>
              <a:ahLst/>
              <a:cxnLst/>
              <a:rect l="l" t="t" r="r" b="b"/>
              <a:pathLst>
                <a:path w="3465322" h="2780919">
                  <a:moveTo>
                    <a:pt x="0" y="0"/>
                  </a:moveTo>
                  <a:lnTo>
                    <a:pt x="3465322" y="0"/>
                  </a:lnTo>
                  <a:lnTo>
                    <a:pt x="3465322" y="2780919"/>
                  </a:lnTo>
                  <a:lnTo>
                    <a:pt x="0" y="2780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" r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603926" y="8851430"/>
            <a:ext cx="2881620" cy="2871141"/>
          </a:xfrm>
          <a:custGeom>
            <a:avLst/>
            <a:gdLst/>
            <a:ahLst/>
            <a:cxnLst/>
            <a:rect l="l" t="t" r="r" b="b"/>
            <a:pathLst>
              <a:path w="2881620" h="2871141">
                <a:moveTo>
                  <a:pt x="0" y="0"/>
                </a:moveTo>
                <a:lnTo>
                  <a:pt x="2881620" y="0"/>
                </a:lnTo>
                <a:lnTo>
                  <a:pt x="2881620" y="2871140"/>
                </a:lnTo>
                <a:lnTo>
                  <a:pt x="0" y="2871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82" b="-1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989509" y="3475069"/>
            <a:ext cx="2596982" cy="2635250"/>
            <a:chOff x="0" y="0"/>
            <a:chExt cx="3462643" cy="35136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62655" cy="3513709"/>
            </a:xfrm>
            <a:custGeom>
              <a:avLst/>
              <a:gdLst/>
              <a:ahLst/>
              <a:cxnLst/>
              <a:rect l="l" t="t" r="r" b="b"/>
              <a:pathLst>
                <a:path w="3462655" h="3513709">
                  <a:moveTo>
                    <a:pt x="0" y="0"/>
                  </a:moveTo>
                  <a:lnTo>
                    <a:pt x="3462655" y="0"/>
                  </a:lnTo>
                  <a:lnTo>
                    <a:pt x="3462655" y="3513709"/>
                  </a:lnTo>
                  <a:lnTo>
                    <a:pt x="0" y="3513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4" b="-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25328" y="52398"/>
            <a:ext cx="7506108" cy="3044003"/>
            <a:chOff x="0" y="0"/>
            <a:chExt cx="10169973" cy="41242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69973" cy="4124299"/>
            </a:xfrm>
            <a:custGeom>
              <a:avLst/>
              <a:gdLst/>
              <a:ahLst/>
              <a:cxnLst/>
              <a:rect l="l" t="t" r="r" b="b"/>
              <a:pathLst>
                <a:path w="10169973" h="4124299">
                  <a:moveTo>
                    <a:pt x="0" y="0"/>
                  </a:moveTo>
                  <a:lnTo>
                    <a:pt x="10169973" y="0"/>
                  </a:lnTo>
                  <a:lnTo>
                    <a:pt x="10169973" y="4124299"/>
                  </a:lnTo>
                  <a:lnTo>
                    <a:pt x="0" y="4124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66725"/>
              <a:ext cx="10169973" cy="45910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6932"/>
                </a:lnSpc>
              </a:pPr>
              <a:r>
                <a:rPr lang="en-US" sz="12094" dirty="0">
                  <a:solidFill>
                    <a:srgbClr val="CDDF1A"/>
                  </a:solidFill>
                  <a:latin typeface="Funtastic"/>
                  <a:ea typeface="Funtastic"/>
                  <a:cs typeface="Funtastic"/>
                  <a:sym typeface="Funtastic"/>
                </a:rPr>
                <a:t>BITEWISE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97225" y="1806177"/>
            <a:ext cx="14039795" cy="2580447"/>
            <a:chOff x="0" y="0"/>
            <a:chExt cx="18719727" cy="34405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719727" cy="3440597"/>
            </a:xfrm>
            <a:custGeom>
              <a:avLst/>
              <a:gdLst/>
              <a:ahLst/>
              <a:cxnLst/>
              <a:rect l="l" t="t" r="r" b="b"/>
              <a:pathLst>
                <a:path w="18719727" h="3440597">
                  <a:moveTo>
                    <a:pt x="0" y="0"/>
                  </a:moveTo>
                  <a:lnTo>
                    <a:pt x="18719727" y="0"/>
                  </a:lnTo>
                  <a:lnTo>
                    <a:pt x="18719727" y="3440597"/>
                  </a:lnTo>
                  <a:lnTo>
                    <a:pt x="0" y="3440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719727" cy="3478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718"/>
                </a:lnSpc>
              </a:pPr>
              <a:r>
                <a:rPr lang="en-US" sz="6399">
                  <a:solidFill>
                    <a:srgbClr val="D2F880"/>
                  </a:solidFill>
                  <a:latin typeface="Funtastic"/>
                  <a:ea typeface="Funtastic"/>
                  <a:cs typeface="Funtastic"/>
                  <a:sym typeface="Funtastic"/>
                </a:rPr>
                <a:t>Smart Food Recognition and Nutrition  Tracking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789729" y="3831720"/>
            <a:ext cx="13177307" cy="4107261"/>
            <a:chOff x="0" y="0"/>
            <a:chExt cx="17569742" cy="54763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69742" cy="5476348"/>
            </a:xfrm>
            <a:custGeom>
              <a:avLst/>
              <a:gdLst/>
              <a:ahLst/>
              <a:cxnLst/>
              <a:rect l="l" t="t" r="r" b="b"/>
              <a:pathLst>
                <a:path w="17569742" h="5476348">
                  <a:moveTo>
                    <a:pt x="0" y="0"/>
                  </a:moveTo>
                  <a:lnTo>
                    <a:pt x="17569742" y="0"/>
                  </a:lnTo>
                  <a:lnTo>
                    <a:pt x="17569742" y="5476348"/>
                  </a:lnTo>
                  <a:lnTo>
                    <a:pt x="0" y="5476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17569742" cy="5552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394"/>
                </a:lnSpc>
              </a:pPr>
              <a:r>
                <a:rPr lang="en-US" sz="4567" dirty="0">
                  <a:solidFill>
                    <a:srgbClr val="006243"/>
                  </a:solidFill>
                  <a:latin typeface="DM Sans"/>
                  <a:ea typeface="DM Sans"/>
                  <a:cs typeface="DM Sans"/>
                  <a:sym typeface="DM Sans"/>
                </a:rPr>
                <a:t>Mentor: Mohammed Wasid Sir</a:t>
              </a:r>
            </a:p>
            <a:p>
              <a:pPr algn="ctr">
                <a:lnSpc>
                  <a:spcPts val="6393"/>
                </a:lnSpc>
              </a:pPr>
              <a:r>
                <a:rPr lang="en-US" sz="4566" dirty="0">
                  <a:solidFill>
                    <a:srgbClr val="006243"/>
                  </a:solidFill>
                  <a:latin typeface="DM Sans"/>
                  <a:ea typeface="DM Sans"/>
                  <a:cs typeface="DM Sans"/>
                  <a:sym typeface="DM Sans"/>
                </a:rPr>
                <a:t> Sudeepti Gupta  E23CSEU1202</a:t>
              </a:r>
            </a:p>
            <a:p>
              <a:pPr algn="ctr">
                <a:lnSpc>
                  <a:spcPts val="6394"/>
                </a:lnSpc>
              </a:pPr>
              <a:r>
                <a:rPr lang="en-US" sz="4567" dirty="0">
                  <a:solidFill>
                    <a:srgbClr val="006243"/>
                  </a:solidFill>
                  <a:latin typeface="DM Sans"/>
                  <a:ea typeface="DM Sans"/>
                  <a:cs typeface="DM Sans"/>
                  <a:sym typeface="DM Sans"/>
                </a:rPr>
                <a:t>Prakhar Kedia   E23CSEU1218</a:t>
              </a:r>
            </a:p>
            <a:p>
              <a:pPr algn="ctr">
                <a:lnSpc>
                  <a:spcPts val="6393"/>
                </a:lnSpc>
              </a:pPr>
              <a:r>
                <a:rPr lang="en-US" sz="4566" dirty="0">
                  <a:solidFill>
                    <a:srgbClr val="006243"/>
                  </a:solidFill>
                  <a:latin typeface="DM Sans"/>
                  <a:ea typeface="DM Sans"/>
                  <a:cs typeface="DM Sans"/>
                  <a:sym typeface="DM Sans"/>
                </a:rPr>
                <a:t>Nitesh                E23CSEU1222</a:t>
              </a:r>
            </a:p>
            <a:p>
              <a:pPr algn="ctr">
                <a:lnSpc>
                  <a:spcPts val="6394"/>
                </a:lnSpc>
              </a:pPr>
              <a:r>
                <a:rPr lang="en-US" sz="4567" dirty="0">
                  <a:solidFill>
                    <a:srgbClr val="006243"/>
                  </a:solidFill>
                  <a:latin typeface="DM Sans"/>
                  <a:ea typeface="DM Sans"/>
                  <a:cs typeface="DM Sans"/>
                  <a:sym typeface="DM Sans"/>
                </a:rPr>
                <a:t>Chinmay Pal      E23CSEU1204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14194" y="771525"/>
            <a:ext cx="8033562" cy="1244601"/>
            <a:chOff x="0" y="0"/>
            <a:chExt cx="10711416" cy="16594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11416" cy="1659468"/>
            </a:xfrm>
            <a:custGeom>
              <a:avLst/>
              <a:gdLst/>
              <a:ahLst/>
              <a:cxnLst/>
              <a:rect l="l" t="t" r="r" b="b"/>
              <a:pathLst>
                <a:path w="10711416" h="1659468">
                  <a:moveTo>
                    <a:pt x="0" y="0"/>
                  </a:moveTo>
                  <a:lnTo>
                    <a:pt x="10711416" y="0"/>
                  </a:lnTo>
                  <a:lnTo>
                    <a:pt x="10711416" y="1659468"/>
                  </a:lnTo>
                  <a:lnTo>
                    <a:pt x="0" y="1659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57175"/>
              <a:ext cx="10711416" cy="19166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099"/>
                </a:lnSpc>
              </a:pPr>
              <a:r>
                <a:rPr lang="en-US" sz="6498">
                  <a:solidFill>
                    <a:srgbClr val="D2F880"/>
                  </a:solidFill>
                  <a:latin typeface="Funtastic"/>
                  <a:ea typeface="Funtastic"/>
                  <a:cs typeface="Funtastic"/>
                  <a:sym typeface="Funtastic"/>
                </a:rPr>
                <a:t>CHALLENGES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4896902"/>
            <a:ext cx="7618995" cy="1565357"/>
          </a:xfrm>
          <a:custGeom>
            <a:avLst/>
            <a:gdLst/>
            <a:ahLst/>
            <a:cxnLst/>
            <a:rect l="l" t="t" r="r" b="b"/>
            <a:pathLst>
              <a:path w="7618995" h="1565357">
                <a:moveTo>
                  <a:pt x="0" y="0"/>
                </a:moveTo>
                <a:lnTo>
                  <a:pt x="7618995" y="0"/>
                </a:lnTo>
                <a:lnTo>
                  <a:pt x="7618995" y="1565357"/>
                </a:lnTo>
                <a:lnTo>
                  <a:pt x="0" y="156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8" b="-6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28721" y="4949805"/>
            <a:ext cx="7218954" cy="1657350"/>
            <a:chOff x="0" y="0"/>
            <a:chExt cx="9625272" cy="2209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25272" cy="2209800"/>
            </a:xfrm>
            <a:custGeom>
              <a:avLst/>
              <a:gdLst/>
              <a:ahLst/>
              <a:cxnLst/>
              <a:rect l="l" t="t" r="r" b="b"/>
              <a:pathLst>
                <a:path w="9625272" h="2209800">
                  <a:moveTo>
                    <a:pt x="0" y="0"/>
                  </a:moveTo>
                  <a:lnTo>
                    <a:pt x="9625272" y="0"/>
                  </a:lnTo>
                  <a:lnTo>
                    <a:pt x="9625272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625272" cy="22574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Nutrition Estimation Issues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Inaccurate Portion Size Estimation – The app can’t reliably measure quantity from a photo.</a:t>
              </a:r>
            </a:p>
            <a:p>
              <a:pPr algn="ctr">
                <a:lnSpc>
                  <a:spcPts val="2799"/>
                </a:lnSpc>
              </a:pPr>
              <a:endParaRPr lang="en-US" sz="2499" b="1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9821682" y="2556157"/>
            <a:ext cx="7598504" cy="1561147"/>
          </a:xfrm>
          <a:custGeom>
            <a:avLst/>
            <a:gdLst/>
            <a:ahLst/>
            <a:cxnLst/>
            <a:rect l="l" t="t" r="r" b="b"/>
            <a:pathLst>
              <a:path w="7598504" h="1561147">
                <a:moveTo>
                  <a:pt x="0" y="0"/>
                </a:moveTo>
                <a:lnTo>
                  <a:pt x="7598504" y="0"/>
                </a:lnTo>
                <a:lnTo>
                  <a:pt x="7598504" y="1561147"/>
                </a:lnTo>
                <a:lnTo>
                  <a:pt x="0" y="1561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10" r="-11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82568" y="2632592"/>
            <a:ext cx="7276732" cy="1564738"/>
            <a:chOff x="0" y="0"/>
            <a:chExt cx="9702309" cy="20863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02309" cy="2086317"/>
            </a:xfrm>
            <a:custGeom>
              <a:avLst/>
              <a:gdLst/>
              <a:ahLst/>
              <a:cxnLst/>
              <a:rect l="l" t="t" r="r" b="b"/>
              <a:pathLst>
                <a:path w="9702309" h="2086317">
                  <a:moveTo>
                    <a:pt x="0" y="0"/>
                  </a:moveTo>
                  <a:lnTo>
                    <a:pt x="9702309" y="0"/>
                  </a:lnTo>
                  <a:lnTo>
                    <a:pt x="9702309" y="2086317"/>
                  </a:lnTo>
                  <a:lnTo>
                    <a:pt x="0" y="20863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702309" cy="21339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80"/>
                </a:lnSpc>
              </a:pPr>
              <a:r>
                <a:rPr lang="en-US" sz="2415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 &amp; Maintenance</a:t>
              </a:r>
            </a:p>
            <a:p>
              <a:pPr algn="ctr">
                <a:lnSpc>
                  <a:spcPts val="3380"/>
                </a:lnSpc>
              </a:pPr>
              <a:r>
                <a:rPr lang="en-US" sz="2415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Model Needs Continuous Updating – New foods and edge cases require ongoing training.</a:t>
              </a:r>
            </a:p>
            <a:p>
              <a:pPr algn="ctr">
                <a:lnSpc>
                  <a:spcPts val="2499"/>
                </a:lnSpc>
              </a:pPr>
              <a:endParaRPr lang="en-US" sz="2415" b="1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5891267" y="7407255"/>
            <a:ext cx="7182318" cy="1475640"/>
          </a:xfrm>
          <a:custGeom>
            <a:avLst/>
            <a:gdLst/>
            <a:ahLst/>
            <a:cxnLst/>
            <a:rect l="l" t="t" r="r" b="b"/>
            <a:pathLst>
              <a:path w="7182318" h="1475640">
                <a:moveTo>
                  <a:pt x="0" y="0"/>
                </a:moveTo>
                <a:lnTo>
                  <a:pt x="7182318" y="0"/>
                </a:lnTo>
                <a:lnTo>
                  <a:pt x="7182318" y="1475640"/>
                </a:lnTo>
                <a:lnTo>
                  <a:pt x="0" y="147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4" r="-10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891267" y="7435830"/>
            <a:ext cx="7159084" cy="1298575"/>
            <a:chOff x="0" y="0"/>
            <a:chExt cx="9545445" cy="17314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545445" cy="1731433"/>
            </a:xfrm>
            <a:custGeom>
              <a:avLst/>
              <a:gdLst/>
              <a:ahLst/>
              <a:cxnLst/>
              <a:rect l="l" t="t" r="r" b="b"/>
              <a:pathLst>
                <a:path w="9545445" h="1731433">
                  <a:moveTo>
                    <a:pt x="0" y="0"/>
                  </a:moveTo>
                  <a:lnTo>
                    <a:pt x="9545445" y="0"/>
                  </a:lnTo>
                  <a:lnTo>
                    <a:pt x="9545445" y="1731433"/>
                  </a:lnTo>
                  <a:lnTo>
                    <a:pt x="0" y="1731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545445" cy="17790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Technical Challenges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Poor Model Generalization – Trained models might underperform on real-world images.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6624228">
            <a:off x="-204523" y="8531818"/>
            <a:ext cx="3769519" cy="3510365"/>
            <a:chOff x="0" y="0"/>
            <a:chExt cx="5026025" cy="46804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26025" cy="4680458"/>
            </a:xfrm>
            <a:custGeom>
              <a:avLst/>
              <a:gdLst/>
              <a:ahLst/>
              <a:cxnLst/>
              <a:rect l="l" t="t" r="r" b="b"/>
              <a:pathLst>
                <a:path w="5026025" h="4680458">
                  <a:moveTo>
                    <a:pt x="0" y="0"/>
                  </a:moveTo>
                  <a:lnTo>
                    <a:pt x="5026025" y="0"/>
                  </a:lnTo>
                  <a:lnTo>
                    <a:pt x="5026025" y="4680458"/>
                  </a:lnTo>
                  <a:lnTo>
                    <a:pt x="0" y="4680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" b="-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824711" y="-2184209"/>
            <a:ext cx="4864427" cy="4864427"/>
            <a:chOff x="0" y="0"/>
            <a:chExt cx="6485903" cy="64859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485890" cy="6485890"/>
            </a:xfrm>
            <a:custGeom>
              <a:avLst/>
              <a:gdLst/>
              <a:ahLst/>
              <a:cxnLst/>
              <a:rect l="l" t="t" r="r" b="b"/>
              <a:pathLst>
                <a:path w="6485890" h="6485890">
                  <a:moveTo>
                    <a:pt x="0" y="0"/>
                  </a:moveTo>
                  <a:lnTo>
                    <a:pt x="6485890" y="0"/>
                  </a:lnTo>
                  <a:lnTo>
                    <a:pt x="6485890" y="6485890"/>
                  </a:lnTo>
                  <a:lnTo>
                    <a:pt x="0" y="6485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982462" y="6814318"/>
            <a:ext cx="4073130" cy="4580655"/>
            <a:chOff x="0" y="0"/>
            <a:chExt cx="5430840" cy="61075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30901" cy="6107557"/>
            </a:xfrm>
            <a:custGeom>
              <a:avLst/>
              <a:gdLst/>
              <a:ahLst/>
              <a:cxnLst/>
              <a:rect l="l" t="t" r="r" b="b"/>
              <a:pathLst>
                <a:path w="5430901" h="6107557">
                  <a:moveTo>
                    <a:pt x="0" y="0"/>
                  </a:moveTo>
                  <a:lnTo>
                    <a:pt x="5430901" y="0"/>
                  </a:lnTo>
                  <a:lnTo>
                    <a:pt x="5430901" y="6107557"/>
                  </a:lnTo>
                  <a:lnTo>
                    <a:pt x="0" y="6107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5" r="1" b="-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-1394531" y="-348353"/>
            <a:ext cx="5376920" cy="2326740"/>
          </a:xfrm>
          <a:custGeom>
            <a:avLst/>
            <a:gdLst/>
            <a:ahLst/>
            <a:cxnLst/>
            <a:rect l="l" t="t" r="r" b="b"/>
            <a:pathLst>
              <a:path w="5376920" h="2326740">
                <a:moveTo>
                  <a:pt x="0" y="0"/>
                </a:moveTo>
                <a:lnTo>
                  <a:pt x="5376920" y="0"/>
                </a:lnTo>
                <a:lnTo>
                  <a:pt x="5376920" y="2326740"/>
                </a:lnTo>
                <a:lnTo>
                  <a:pt x="0" y="2326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08" b="-3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11708" y="2590600"/>
            <a:ext cx="7430863" cy="1526705"/>
          </a:xfrm>
          <a:custGeom>
            <a:avLst/>
            <a:gdLst/>
            <a:ahLst/>
            <a:cxnLst/>
            <a:rect l="l" t="t" r="r" b="b"/>
            <a:pathLst>
              <a:path w="7430863" h="1526705">
                <a:moveTo>
                  <a:pt x="0" y="0"/>
                </a:moveTo>
                <a:lnTo>
                  <a:pt x="7430863" y="0"/>
                </a:lnTo>
                <a:lnTo>
                  <a:pt x="7430863" y="1526705"/>
                </a:lnTo>
                <a:lnTo>
                  <a:pt x="0" y="15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04" b="-1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9982568" y="4864080"/>
            <a:ext cx="7437618" cy="1528092"/>
          </a:xfrm>
          <a:custGeom>
            <a:avLst/>
            <a:gdLst/>
            <a:ahLst/>
            <a:cxnLst/>
            <a:rect l="l" t="t" r="r" b="b"/>
            <a:pathLst>
              <a:path w="7437618" h="1528092">
                <a:moveTo>
                  <a:pt x="0" y="0"/>
                </a:moveTo>
                <a:lnTo>
                  <a:pt x="7437618" y="0"/>
                </a:lnTo>
                <a:lnTo>
                  <a:pt x="7437618" y="1528092"/>
                </a:lnTo>
                <a:lnTo>
                  <a:pt x="0" y="1528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0" b="-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284825" y="2694613"/>
            <a:ext cx="6560657" cy="1271053"/>
            <a:chOff x="0" y="0"/>
            <a:chExt cx="8747543" cy="169473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747543" cy="1694737"/>
            </a:xfrm>
            <a:custGeom>
              <a:avLst/>
              <a:gdLst/>
              <a:ahLst/>
              <a:cxnLst/>
              <a:rect l="l" t="t" r="r" b="b"/>
              <a:pathLst>
                <a:path w="8747543" h="1694737">
                  <a:moveTo>
                    <a:pt x="0" y="0"/>
                  </a:moveTo>
                  <a:lnTo>
                    <a:pt x="8747543" y="0"/>
                  </a:lnTo>
                  <a:lnTo>
                    <a:pt x="8747543" y="1694737"/>
                  </a:lnTo>
                  <a:lnTo>
                    <a:pt x="0" y="1694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747543" cy="17423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41"/>
                </a:lnSpc>
              </a:pPr>
              <a:r>
                <a:rPr lang="en-US" sz="2458" b="1">
                  <a:solidFill>
                    <a:srgbClr val="02543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Food Image Recognition Challenges</a:t>
              </a:r>
            </a:p>
            <a:p>
              <a:pPr algn="ctr">
                <a:lnSpc>
                  <a:spcPts val="3441"/>
                </a:lnSpc>
              </a:pPr>
              <a:r>
                <a:rPr lang="en-US" sz="2458" b="1">
                  <a:solidFill>
                    <a:srgbClr val="02543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Ambiguous Food Appearance – Visually similar dishes can confuse the model.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444603" y="4995525"/>
            <a:ext cx="6814697" cy="1565910"/>
            <a:chOff x="0" y="0"/>
            <a:chExt cx="9086263" cy="208788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086262" cy="2087880"/>
            </a:xfrm>
            <a:custGeom>
              <a:avLst/>
              <a:gdLst/>
              <a:ahLst/>
              <a:cxnLst/>
              <a:rect l="l" t="t" r="r" b="b"/>
              <a:pathLst>
                <a:path w="9086262" h="2087880">
                  <a:moveTo>
                    <a:pt x="0" y="0"/>
                  </a:moveTo>
                  <a:lnTo>
                    <a:pt x="9086262" y="0"/>
                  </a:lnTo>
                  <a:lnTo>
                    <a:pt x="9086262" y="2087880"/>
                  </a:lnTo>
                  <a:lnTo>
                    <a:pt x="0" y="2087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9086263" cy="21355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Privacy Concerns Over Image Use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– Users may be wary about sharing personal food photos.</a:t>
              </a:r>
            </a:p>
            <a:p>
              <a:pPr algn="ctr">
                <a:lnSpc>
                  <a:spcPts val="2520"/>
                </a:lnSpc>
              </a:pPr>
              <a:endParaRPr lang="en-US" sz="2399" b="1">
                <a:solidFill>
                  <a:srgbClr val="006243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33356" y="6110319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0" y="0"/>
                </a:moveTo>
                <a:lnTo>
                  <a:pt x="10103698" y="0"/>
                </a:lnTo>
                <a:lnTo>
                  <a:pt x="10103698" y="8560588"/>
                </a:lnTo>
                <a:lnTo>
                  <a:pt x="0" y="85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306606" y="-3871066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0" y="0"/>
                </a:moveTo>
                <a:lnTo>
                  <a:pt x="10103698" y="0"/>
                </a:lnTo>
                <a:lnTo>
                  <a:pt x="10103698" y="8560588"/>
                </a:lnTo>
                <a:lnTo>
                  <a:pt x="0" y="85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115939" y="1566270"/>
            <a:ext cx="5507977" cy="968375"/>
            <a:chOff x="0" y="0"/>
            <a:chExt cx="7343969" cy="12911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43970" cy="1291167"/>
            </a:xfrm>
            <a:custGeom>
              <a:avLst/>
              <a:gdLst/>
              <a:ahLst/>
              <a:cxnLst/>
              <a:rect l="l" t="t" r="r" b="b"/>
              <a:pathLst>
                <a:path w="7343970" h="1291167">
                  <a:moveTo>
                    <a:pt x="0" y="0"/>
                  </a:moveTo>
                  <a:lnTo>
                    <a:pt x="7343970" y="0"/>
                  </a:lnTo>
                  <a:lnTo>
                    <a:pt x="7343970" y="1291167"/>
                  </a:lnTo>
                  <a:lnTo>
                    <a:pt x="0" y="1291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09550"/>
              <a:ext cx="7343969" cy="15007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00"/>
                </a:lnSpc>
              </a:pPr>
              <a:r>
                <a:rPr lang="en-US" sz="4999">
                  <a:solidFill>
                    <a:srgbClr val="CDDF1A"/>
                  </a:solidFill>
                  <a:latin typeface="Funtastic"/>
                  <a:ea typeface="Funtastic"/>
                  <a:cs typeface="Funtastic"/>
                  <a:sym typeface="Funtastic"/>
                </a:rPr>
                <a:t>CONCLUSION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60396" y="3157384"/>
            <a:ext cx="7529113" cy="5694045"/>
            <a:chOff x="0" y="0"/>
            <a:chExt cx="10038817" cy="75920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38817" cy="7592060"/>
            </a:xfrm>
            <a:custGeom>
              <a:avLst/>
              <a:gdLst/>
              <a:ahLst/>
              <a:cxnLst/>
              <a:rect l="l" t="t" r="r" b="b"/>
              <a:pathLst>
                <a:path w="10038817" h="7592060">
                  <a:moveTo>
                    <a:pt x="0" y="0"/>
                  </a:moveTo>
                  <a:lnTo>
                    <a:pt x="10038817" y="0"/>
                  </a:lnTo>
                  <a:lnTo>
                    <a:pt x="10038817" y="7592060"/>
                  </a:lnTo>
                  <a:lnTo>
                    <a:pt x="0" y="7592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038817" cy="76396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17098" lvl="2" indent="-205699" algn="just">
                <a:lnSpc>
                  <a:spcPts val="3779"/>
                </a:lnSpc>
                <a:buFont typeface="Arial"/>
                <a:buChar char="⚬"/>
              </a:pPr>
              <a:r>
                <a:rPr lang="en-US" sz="2699" b="1">
                  <a:solidFill>
                    <a:srgbClr val="FFFBF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Voice Recognition: Enable hands-free food analysis via voice commands.</a:t>
              </a:r>
            </a:p>
            <a:p>
              <a:pPr marL="617098" lvl="2" indent="-205699" algn="just">
                <a:lnSpc>
                  <a:spcPts val="3779"/>
                </a:lnSpc>
                <a:buFont typeface="Arial"/>
                <a:buChar char="⚬"/>
              </a:pPr>
              <a:r>
                <a:rPr lang="en-US" sz="2699" b="1">
                  <a:solidFill>
                    <a:srgbClr val="FFFBF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Personalized Diet Plans: AI-driven custom meal plans based on health goals and preferences.</a:t>
              </a:r>
            </a:p>
            <a:p>
              <a:pPr marL="617098" lvl="2" indent="-205699" algn="just">
                <a:lnSpc>
                  <a:spcPts val="3779"/>
                </a:lnSpc>
                <a:buFont typeface="Arial"/>
                <a:buChar char="⚬"/>
              </a:pPr>
              <a:r>
                <a:rPr lang="en-US" sz="2699" b="1">
                  <a:solidFill>
                    <a:srgbClr val="FFFBF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Recipe Suggestions: Recommend meals based on scanned foods and dietary needs.</a:t>
              </a:r>
            </a:p>
            <a:p>
              <a:pPr marL="617098" lvl="2" indent="-205699" algn="just">
                <a:lnSpc>
                  <a:spcPts val="3779"/>
                </a:lnSpc>
                <a:buFont typeface="Arial"/>
                <a:buChar char="⚬"/>
              </a:pPr>
              <a:r>
                <a:rPr lang="en-US" sz="2699" b="1">
                  <a:solidFill>
                    <a:srgbClr val="FFFBF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Global Food Database Expansion: Include food items from diverse cultures and regions.</a:t>
              </a:r>
            </a:p>
            <a:p>
              <a:pPr marL="617098" lvl="2" indent="-205699" algn="ctr">
                <a:lnSpc>
                  <a:spcPts val="3779"/>
                </a:lnSpc>
              </a:pPr>
              <a:endParaRPr lang="en-US" sz="2699" b="1">
                <a:solidFill>
                  <a:srgbClr val="FFFBF7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65600" y="3415708"/>
            <a:ext cx="7578400" cy="5012055"/>
            <a:chOff x="0" y="0"/>
            <a:chExt cx="10104533" cy="66827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04534" cy="6682740"/>
            </a:xfrm>
            <a:custGeom>
              <a:avLst/>
              <a:gdLst/>
              <a:ahLst/>
              <a:cxnLst/>
              <a:rect l="l" t="t" r="r" b="b"/>
              <a:pathLst>
                <a:path w="10104534" h="6682740">
                  <a:moveTo>
                    <a:pt x="0" y="0"/>
                  </a:moveTo>
                  <a:lnTo>
                    <a:pt x="10104534" y="0"/>
                  </a:lnTo>
                  <a:lnTo>
                    <a:pt x="10104534" y="6682740"/>
                  </a:lnTo>
                  <a:lnTo>
                    <a:pt x="0" y="66827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104533" cy="67398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62817" lvl="2" indent="-220939" algn="l">
                <a:lnSpc>
                  <a:spcPts val="4058"/>
                </a:lnSpc>
                <a:buFont typeface="Arial"/>
                <a:buChar char="⚬"/>
              </a:pPr>
              <a:r>
                <a:rPr lang="en-US" sz="2899" b="1">
                  <a:solidFill>
                    <a:srgbClr val="FFFBF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AI-based app promoting healthy eating.</a:t>
              </a:r>
            </a:p>
            <a:p>
              <a:pPr marL="662817" lvl="2" indent="-220939" algn="l">
                <a:lnSpc>
                  <a:spcPts val="4058"/>
                </a:lnSpc>
                <a:buFont typeface="Arial"/>
                <a:buChar char="⚬"/>
              </a:pPr>
              <a:r>
                <a:rPr lang="en-US" sz="2899" b="1">
                  <a:solidFill>
                    <a:srgbClr val="FFFBF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Real-time food recognition &amp; nutrition info.</a:t>
              </a:r>
            </a:p>
            <a:p>
              <a:pPr marL="662817" lvl="2" indent="-220939" algn="l">
                <a:lnSpc>
                  <a:spcPts val="4058"/>
                </a:lnSpc>
                <a:buFont typeface="Arial"/>
                <a:buChar char="⚬"/>
              </a:pPr>
              <a:r>
                <a:rPr lang="en-US" sz="2899" b="1">
                  <a:solidFill>
                    <a:srgbClr val="FFFBF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Simple and user-friendly interface.</a:t>
              </a:r>
            </a:p>
            <a:p>
              <a:pPr marL="662817" lvl="2" indent="-220939" algn="l">
                <a:lnSpc>
                  <a:spcPts val="4058"/>
                </a:lnSpc>
                <a:buFont typeface="Arial"/>
                <a:buChar char="⚬"/>
              </a:pPr>
              <a:r>
                <a:rPr lang="en-US" sz="2899" b="1">
                  <a:solidFill>
                    <a:srgbClr val="FFFBF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Continuous improvement through data updates.</a:t>
              </a:r>
            </a:p>
            <a:p>
              <a:pPr marL="662817" lvl="2" indent="-220939" algn="l">
                <a:lnSpc>
                  <a:spcPts val="4058"/>
                </a:lnSpc>
                <a:buFont typeface="Arial"/>
                <a:buChar char="⚬"/>
              </a:pPr>
              <a:r>
                <a:rPr lang="en-US" sz="2899" b="1">
                  <a:solidFill>
                    <a:srgbClr val="FFFBF7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Future-ready with API integration like Gemini.</a:t>
              </a:r>
            </a:p>
            <a:p>
              <a:pPr marL="662817" lvl="2" indent="-220939" algn="l">
                <a:lnSpc>
                  <a:spcPts val="3078"/>
                </a:lnSpc>
              </a:pPr>
              <a:endParaRPr lang="en-US" sz="2899" b="1">
                <a:solidFill>
                  <a:srgbClr val="FFFBF7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93597" y="837608"/>
            <a:ext cx="2598986" cy="2085686"/>
            <a:chOff x="0" y="0"/>
            <a:chExt cx="3465315" cy="27809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65322" cy="2780919"/>
            </a:xfrm>
            <a:custGeom>
              <a:avLst/>
              <a:gdLst/>
              <a:ahLst/>
              <a:cxnLst/>
              <a:rect l="l" t="t" r="r" b="b"/>
              <a:pathLst>
                <a:path w="3465322" h="2780919">
                  <a:moveTo>
                    <a:pt x="0" y="0"/>
                  </a:moveTo>
                  <a:lnTo>
                    <a:pt x="3465322" y="0"/>
                  </a:lnTo>
                  <a:lnTo>
                    <a:pt x="3465322" y="2780919"/>
                  </a:lnTo>
                  <a:lnTo>
                    <a:pt x="0" y="2780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" r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360202" y="8851430"/>
            <a:ext cx="2881620" cy="2871141"/>
          </a:xfrm>
          <a:custGeom>
            <a:avLst/>
            <a:gdLst/>
            <a:ahLst/>
            <a:cxnLst/>
            <a:rect l="l" t="t" r="r" b="b"/>
            <a:pathLst>
              <a:path w="2881620" h="2871141">
                <a:moveTo>
                  <a:pt x="0" y="0"/>
                </a:moveTo>
                <a:lnTo>
                  <a:pt x="2881620" y="0"/>
                </a:lnTo>
                <a:lnTo>
                  <a:pt x="2881620" y="2871141"/>
                </a:lnTo>
                <a:lnTo>
                  <a:pt x="0" y="2871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82" b="-1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6989509" y="837608"/>
            <a:ext cx="2596982" cy="2635250"/>
            <a:chOff x="0" y="0"/>
            <a:chExt cx="3462643" cy="35136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462655" cy="3513709"/>
            </a:xfrm>
            <a:custGeom>
              <a:avLst/>
              <a:gdLst/>
              <a:ahLst/>
              <a:cxnLst/>
              <a:rect l="l" t="t" r="r" b="b"/>
              <a:pathLst>
                <a:path w="3462655" h="3513709">
                  <a:moveTo>
                    <a:pt x="0" y="0"/>
                  </a:moveTo>
                  <a:lnTo>
                    <a:pt x="3462655" y="0"/>
                  </a:lnTo>
                  <a:lnTo>
                    <a:pt x="3462655" y="3513709"/>
                  </a:lnTo>
                  <a:lnTo>
                    <a:pt x="0" y="3513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4" b="-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746381" y="1123358"/>
            <a:ext cx="5507977" cy="1854200"/>
            <a:chOff x="0" y="0"/>
            <a:chExt cx="7343969" cy="24722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343970" cy="2472267"/>
            </a:xfrm>
            <a:custGeom>
              <a:avLst/>
              <a:gdLst/>
              <a:ahLst/>
              <a:cxnLst/>
              <a:rect l="l" t="t" r="r" b="b"/>
              <a:pathLst>
                <a:path w="7343970" h="2472267">
                  <a:moveTo>
                    <a:pt x="0" y="0"/>
                  </a:moveTo>
                  <a:lnTo>
                    <a:pt x="7343970" y="0"/>
                  </a:lnTo>
                  <a:lnTo>
                    <a:pt x="7343970" y="2472267"/>
                  </a:lnTo>
                  <a:lnTo>
                    <a:pt x="0" y="2472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09550"/>
              <a:ext cx="7343969" cy="26818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00"/>
                </a:lnSpc>
              </a:pPr>
              <a:r>
                <a:rPr lang="en-US" sz="4999">
                  <a:solidFill>
                    <a:srgbClr val="CDDF1A"/>
                  </a:solidFill>
                  <a:latin typeface="Funtastic"/>
                  <a:ea typeface="Funtastic"/>
                  <a:cs typeface="Funtastic"/>
                  <a:sym typeface="Funtastic"/>
                </a:rPr>
                <a:t>FUTURE ENHANCEMENTS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33356" y="5434965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0" y="0"/>
                </a:moveTo>
                <a:lnTo>
                  <a:pt x="10103698" y="0"/>
                </a:lnTo>
                <a:lnTo>
                  <a:pt x="10103698" y="8560588"/>
                </a:lnTo>
                <a:lnTo>
                  <a:pt x="0" y="85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749055" y="-3708553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10103698" y="8560588"/>
                </a:moveTo>
                <a:lnTo>
                  <a:pt x="0" y="8560588"/>
                </a:lnTo>
                <a:lnTo>
                  <a:pt x="0" y="0"/>
                </a:lnTo>
                <a:lnTo>
                  <a:pt x="10103698" y="0"/>
                </a:lnTo>
                <a:lnTo>
                  <a:pt x="10103698" y="85605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75305" y="1028700"/>
            <a:ext cx="6503771" cy="4479472"/>
            <a:chOff x="0" y="0"/>
            <a:chExt cx="8671695" cy="59726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71687" cy="5972683"/>
            </a:xfrm>
            <a:custGeom>
              <a:avLst/>
              <a:gdLst/>
              <a:ahLst/>
              <a:cxnLst/>
              <a:rect l="l" t="t" r="r" b="b"/>
              <a:pathLst>
                <a:path w="8671687" h="5972683">
                  <a:moveTo>
                    <a:pt x="0" y="0"/>
                  </a:moveTo>
                  <a:lnTo>
                    <a:pt x="8671687" y="0"/>
                  </a:lnTo>
                  <a:lnTo>
                    <a:pt x="8671687" y="5972683"/>
                  </a:lnTo>
                  <a:lnTo>
                    <a:pt x="0" y="5972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" b="-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739711"/>
            <a:ext cx="7968944" cy="4249281"/>
            <a:chOff x="0" y="0"/>
            <a:chExt cx="10625259" cy="56657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25258" cy="5665708"/>
            </a:xfrm>
            <a:custGeom>
              <a:avLst/>
              <a:gdLst/>
              <a:ahLst/>
              <a:cxnLst/>
              <a:rect l="l" t="t" r="r" b="b"/>
              <a:pathLst>
                <a:path w="10625258" h="5665708">
                  <a:moveTo>
                    <a:pt x="0" y="0"/>
                  </a:moveTo>
                  <a:lnTo>
                    <a:pt x="10625258" y="0"/>
                  </a:lnTo>
                  <a:lnTo>
                    <a:pt x="10625258" y="5665708"/>
                  </a:lnTo>
                  <a:lnTo>
                    <a:pt x="0" y="5665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0625259" cy="56561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3260"/>
                </a:lnSpc>
              </a:pPr>
              <a:r>
                <a:rPr lang="en-US" sz="13394">
                  <a:solidFill>
                    <a:srgbClr val="CDDF1A"/>
                  </a:solidFill>
                  <a:latin typeface="Funtastic"/>
                  <a:ea typeface="Funtastic"/>
                  <a:cs typeface="Funtastic"/>
                  <a:sym typeface="Funtastic"/>
                </a:rPr>
                <a:t>THANK YOU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69378" y="1674254"/>
            <a:ext cx="7911319" cy="8041005"/>
            <a:chOff x="0" y="0"/>
            <a:chExt cx="10548425" cy="107213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48425" cy="10721340"/>
            </a:xfrm>
            <a:custGeom>
              <a:avLst/>
              <a:gdLst/>
              <a:ahLst/>
              <a:cxnLst/>
              <a:rect l="l" t="t" r="r" b="b"/>
              <a:pathLst>
                <a:path w="10548425" h="10721340">
                  <a:moveTo>
                    <a:pt x="0" y="0"/>
                  </a:moveTo>
                  <a:lnTo>
                    <a:pt x="10548425" y="0"/>
                  </a:lnTo>
                  <a:lnTo>
                    <a:pt x="10548425" y="10721340"/>
                  </a:lnTo>
                  <a:lnTo>
                    <a:pt x="0" y="10721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0548425" cy="108070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40"/>
                </a:lnSpc>
              </a:pPr>
              <a:endParaRPr dirty="0"/>
            </a:p>
            <a:p>
              <a:pPr algn="ctr">
                <a:lnSpc>
                  <a:spcPts val="5740"/>
                </a:lnSpc>
              </a:pPr>
              <a:r>
                <a:rPr lang="en-US" sz="4100" dirty="0">
                  <a:solidFill>
                    <a:srgbClr val="CDDF1A"/>
                  </a:solidFill>
                  <a:latin typeface="Barlow SemiCondensed"/>
                  <a:ea typeface="Barlow SemiCondensed"/>
                  <a:cs typeface="Barlow SemiCondensed"/>
                  <a:sym typeface="Barlow SemiCondensed"/>
                </a:rPr>
                <a:t>SUDEEPTI GUPTA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 u="sng" dirty="0">
                  <a:solidFill>
                    <a:srgbClr val="CDDF1A"/>
                  </a:solidFill>
                  <a:latin typeface="Barlow SemiCondensed"/>
                  <a:ea typeface="Barlow SemiCondensed"/>
                  <a:cs typeface="Barlow SemiCondensed"/>
                  <a:sym typeface="Barlow SemiCondensed"/>
                  <a:hlinkClick r:id="rId5" tooltip="mailto:E23CSEU1249@bennett.edu.in"/>
                </a:rPr>
                <a:t>E23CSEU1202BENNETT.EDU.IN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 u="sng" dirty="0">
                  <a:solidFill>
                    <a:srgbClr val="CDDF1A"/>
                  </a:solidFill>
                  <a:latin typeface="Barlow SemiCondensed"/>
                  <a:ea typeface="Barlow SemiCondensed"/>
                  <a:cs typeface="Barlow SemiCondensed"/>
                  <a:sym typeface="Barlow SemiCondensed"/>
                </a:rPr>
                <a:t>PRAKHAR KEDIA </a:t>
              </a:r>
              <a:r>
                <a:rPr lang="en-US" sz="4100" u="sng" dirty="0">
                  <a:solidFill>
                    <a:srgbClr val="CDDF1A"/>
                  </a:solidFill>
                  <a:latin typeface="Barlow SemiCondensed"/>
                  <a:ea typeface="Barlow SemiCondensed"/>
                  <a:cs typeface="Barlow SemiCondensed"/>
                  <a:sym typeface="Barlow SemiCondensed"/>
                  <a:hlinkClick r:id="rId6" tooltip="mailto:e23cseu1253@bennett.edu.in"/>
                </a:rPr>
                <a:t>E23CSEU1218@BENNETT.EDU.IN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 dirty="0">
                  <a:solidFill>
                    <a:srgbClr val="CDDF1A"/>
                  </a:solidFill>
                  <a:latin typeface="Barlow SemiCondensed"/>
                  <a:ea typeface="Barlow SemiCondensed"/>
                  <a:cs typeface="Barlow SemiCondensed"/>
                  <a:sym typeface="Barlow SemiCondensed"/>
                </a:rPr>
                <a:t>NITESH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 u="sng" dirty="0">
                  <a:solidFill>
                    <a:srgbClr val="CDDF1A"/>
                  </a:solidFill>
                  <a:latin typeface="Barlow SemiCondensed"/>
                  <a:ea typeface="Barlow SemiCondensed"/>
                  <a:cs typeface="Barlow SemiCondensed"/>
                  <a:sym typeface="Barlow SemiCondensed"/>
                  <a:hlinkClick r:id="rId7" tooltip="mailto:E23cseu1235@bennett.edu.in"/>
                </a:rPr>
                <a:t>E23CSEU1222@BENNETT.EDU.IN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 u="sng" dirty="0">
                  <a:solidFill>
                    <a:srgbClr val="CDDF1A"/>
                  </a:solidFill>
                  <a:latin typeface="Barlow SemiCondensed"/>
                  <a:ea typeface="Barlow SemiCondensed"/>
                  <a:cs typeface="Barlow SemiCondensed"/>
                  <a:sym typeface="Barlow SemiCondensed"/>
                </a:rPr>
                <a:t> CHINMAY PAL</a:t>
              </a:r>
            </a:p>
            <a:p>
              <a:pPr algn="ctr">
                <a:lnSpc>
                  <a:spcPts val="5740"/>
                </a:lnSpc>
              </a:pPr>
              <a:r>
                <a:rPr lang="en-US" sz="4100" u="sng" dirty="0">
                  <a:solidFill>
                    <a:srgbClr val="CDDF1A"/>
                  </a:solidFill>
                  <a:latin typeface="Barlow SemiCondensed"/>
                  <a:ea typeface="Barlow SemiCondensed"/>
                  <a:cs typeface="Barlow SemiCondensed"/>
                  <a:sym typeface="Barlow SemiCondensed"/>
                  <a:hlinkClick r:id="rId7" tooltip="mailto:E23cseu1235@bennett.edu.in"/>
                </a:rPr>
                <a:t>E23CSEU1204@BENNETT.EDU.IN</a:t>
              </a:r>
            </a:p>
            <a:p>
              <a:pPr algn="ctr">
                <a:lnSpc>
                  <a:spcPts val="5740"/>
                </a:lnSpc>
              </a:pPr>
              <a:endParaRPr lang="en-US" sz="4100" u="sng" dirty="0">
                <a:solidFill>
                  <a:srgbClr val="CDDF1A"/>
                </a:solidFill>
                <a:latin typeface="Barlow SemiCondensed"/>
                <a:ea typeface="Barlow SemiCondensed"/>
                <a:cs typeface="Barlow SemiCondensed"/>
                <a:sym typeface="Barlow SemiCondensed"/>
                <a:hlinkClick r:id="rId7" tooltip="mailto:E23cseu1235@bennett.edu.in"/>
              </a:endParaRPr>
            </a:p>
            <a:p>
              <a:pPr algn="ctr">
                <a:lnSpc>
                  <a:spcPts val="5740"/>
                </a:lnSpc>
              </a:pPr>
              <a:endParaRPr lang="en-US" sz="4100" u="sng" dirty="0">
                <a:solidFill>
                  <a:srgbClr val="CDDF1A"/>
                </a:solidFill>
                <a:latin typeface="Barlow SemiCondensed"/>
                <a:ea typeface="Barlow SemiCondensed"/>
                <a:cs typeface="Barlow SemiCondensed"/>
                <a:sym typeface="Barlow SemiCondensed"/>
                <a:hlinkClick r:id="rId7" tooltip="mailto:E23cseu1235@bennett.edu.in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33356" y="6110319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0" y="0"/>
                </a:moveTo>
                <a:lnTo>
                  <a:pt x="10103698" y="0"/>
                </a:lnTo>
                <a:lnTo>
                  <a:pt x="10103698" y="8560588"/>
                </a:lnTo>
                <a:lnTo>
                  <a:pt x="0" y="85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564134" y="-3972726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10103698" y="8560588"/>
                </a:moveTo>
                <a:lnTo>
                  <a:pt x="0" y="8560588"/>
                </a:lnTo>
                <a:lnTo>
                  <a:pt x="0" y="0"/>
                </a:lnTo>
                <a:lnTo>
                  <a:pt x="10103698" y="0"/>
                </a:lnTo>
                <a:lnTo>
                  <a:pt x="10103698" y="85605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47457" y="4393216"/>
            <a:ext cx="2441775" cy="2441775"/>
          </a:xfrm>
          <a:custGeom>
            <a:avLst/>
            <a:gdLst/>
            <a:ahLst/>
            <a:cxnLst/>
            <a:rect l="l" t="t" r="r" b="b"/>
            <a:pathLst>
              <a:path w="2441775" h="2441775">
                <a:moveTo>
                  <a:pt x="0" y="0"/>
                </a:moveTo>
                <a:lnTo>
                  <a:pt x="2441775" y="0"/>
                </a:lnTo>
                <a:lnTo>
                  <a:pt x="2441775" y="2441776"/>
                </a:lnTo>
                <a:lnTo>
                  <a:pt x="0" y="2441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768722" y="4349737"/>
            <a:ext cx="7699877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65"/>
              </a:lnSpc>
              <a:spcBef>
                <a:spcPct val="0"/>
              </a:spcBef>
            </a:pPr>
            <a:r>
              <a:rPr lang="en-US" sz="12474" dirty="0" err="1">
                <a:solidFill>
                  <a:srgbClr val="399F6C"/>
                </a:solidFill>
                <a:latin typeface="Fredoka"/>
                <a:ea typeface="Fredoka"/>
                <a:cs typeface="Fredoka"/>
                <a:sym typeface="Fredoka"/>
              </a:rPr>
              <a:t>BiteWise</a:t>
            </a:r>
            <a:endParaRPr lang="en-US" sz="12474" dirty="0">
              <a:solidFill>
                <a:srgbClr val="399F6C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59150" y="307568"/>
            <a:ext cx="5156564" cy="1721003"/>
          </a:xfrm>
          <a:custGeom>
            <a:avLst/>
            <a:gdLst/>
            <a:ahLst/>
            <a:cxnLst/>
            <a:rect l="l" t="t" r="r" b="b"/>
            <a:pathLst>
              <a:path w="5156564" h="1721003">
                <a:moveTo>
                  <a:pt x="0" y="0"/>
                </a:moveTo>
                <a:lnTo>
                  <a:pt x="5156564" y="0"/>
                </a:lnTo>
                <a:lnTo>
                  <a:pt x="5156564" y="1721003"/>
                </a:lnTo>
                <a:lnTo>
                  <a:pt x="0" y="1721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F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33356" y="6110319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0" y="0"/>
                </a:moveTo>
                <a:lnTo>
                  <a:pt x="10103698" y="0"/>
                </a:lnTo>
                <a:lnTo>
                  <a:pt x="10103698" y="8560588"/>
                </a:lnTo>
                <a:lnTo>
                  <a:pt x="0" y="856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564134" y="-3972726"/>
            <a:ext cx="10103698" cy="8560588"/>
          </a:xfrm>
          <a:custGeom>
            <a:avLst/>
            <a:gdLst/>
            <a:ahLst/>
            <a:cxnLst/>
            <a:rect l="l" t="t" r="r" b="b"/>
            <a:pathLst>
              <a:path w="10103698" h="8560588">
                <a:moveTo>
                  <a:pt x="10103698" y="8560588"/>
                </a:moveTo>
                <a:lnTo>
                  <a:pt x="0" y="8560588"/>
                </a:lnTo>
                <a:lnTo>
                  <a:pt x="0" y="0"/>
                </a:lnTo>
                <a:lnTo>
                  <a:pt x="10103698" y="0"/>
                </a:lnTo>
                <a:lnTo>
                  <a:pt x="10103698" y="856058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3" b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804249">
            <a:off x="5086972" y="3742669"/>
            <a:ext cx="1029257" cy="1592661"/>
          </a:xfrm>
          <a:custGeom>
            <a:avLst/>
            <a:gdLst/>
            <a:ahLst/>
            <a:cxnLst/>
            <a:rect l="l" t="t" r="r" b="b"/>
            <a:pathLst>
              <a:path w="1029257" h="1592661">
                <a:moveTo>
                  <a:pt x="0" y="0"/>
                </a:moveTo>
                <a:lnTo>
                  <a:pt x="1029257" y="0"/>
                </a:lnTo>
                <a:lnTo>
                  <a:pt x="1029257" y="1592661"/>
                </a:lnTo>
                <a:lnTo>
                  <a:pt x="0" y="159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8" r="-1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6124359" y="4111625"/>
            <a:ext cx="6039283" cy="1854200"/>
            <a:chOff x="0" y="0"/>
            <a:chExt cx="8052377" cy="24722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52377" cy="2472267"/>
            </a:xfrm>
            <a:custGeom>
              <a:avLst/>
              <a:gdLst/>
              <a:ahLst/>
              <a:cxnLst/>
              <a:rect l="l" t="t" r="r" b="b"/>
              <a:pathLst>
                <a:path w="8052377" h="2472267">
                  <a:moveTo>
                    <a:pt x="0" y="0"/>
                  </a:moveTo>
                  <a:lnTo>
                    <a:pt x="8052377" y="0"/>
                  </a:lnTo>
                  <a:lnTo>
                    <a:pt x="8052377" y="2472267"/>
                  </a:lnTo>
                  <a:lnTo>
                    <a:pt x="0" y="2472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09550"/>
              <a:ext cx="8052377" cy="26818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00"/>
                </a:lnSpc>
              </a:pPr>
              <a:r>
                <a:rPr lang="en-US" sz="4999">
                  <a:solidFill>
                    <a:srgbClr val="2F9D66"/>
                  </a:solidFill>
                  <a:latin typeface="Funtastic"/>
                  <a:ea typeface="Funtastic"/>
                  <a:cs typeface="Funtastic"/>
                  <a:sym typeface="Funtastic"/>
                </a:rPr>
                <a:t>WHAT DOES BITEWISE DO 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94953" y="2724704"/>
            <a:ext cx="3510881" cy="1028701"/>
            <a:chOff x="0" y="0"/>
            <a:chExt cx="4681175" cy="13716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81175" cy="1371601"/>
            </a:xfrm>
            <a:custGeom>
              <a:avLst/>
              <a:gdLst/>
              <a:ahLst/>
              <a:cxnLst/>
              <a:rect l="l" t="t" r="r" b="b"/>
              <a:pathLst>
                <a:path w="4681175" h="1371601">
                  <a:moveTo>
                    <a:pt x="0" y="0"/>
                  </a:moveTo>
                  <a:lnTo>
                    <a:pt x="4681175" y="0"/>
                  </a:lnTo>
                  <a:lnTo>
                    <a:pt x="4681175" y="1371601"/>
                  </a:lnTo>
                  <a:lnTo>
                    <a:pt x="0" y="1371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681175" cy="14287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198"/>
                </a:lnSpc>
              </a:pPr>
              <a:r>
                <a:rPr lang="en-US" sz="2999">
                  <a:solidFill>
                    <a:srgbClr val="0B0B0C"/>
                  </a:solidFill>
                  <a:latin typeface="DM Sans"/>
                  <a:ea typeface="DM Sans"/>
                  <a:cs typeface="DM Sans"/>
                  <a:sym typeface="DM Sans"/>
                </a:rPr>
                <a:t>AI-powered nutrition app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4466554">
            <a:off x="11822766" y="4769763"/>
            <a:ext cx="1029257" cy="1592661"/>
          </a:xfrm>
          <a:custGeom>
            <a:avLst/>
            <a:gdLst/>
            <a:ahLst/>
            <a:cxnLst/>
            <a:rect l="l" t="t" r="r" b="b"/>
            <a:pathLst>
              <a:path w="1029257" h="1592661">
                <a:moveTo>
                  <a:pt x="0" y="0"/>
                </a:moveTo>
                <a:lnTo>
                  <a:pt x="1029257" y="0"/>
                </a:lnTo>
                <a:lnTo>
                  <a:pt x="1029257" y="1592661"/>
                </a:lnTo>
                <a:lnTo>
                  <a:pt x="0" y="159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8" r="-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9795614">
            <a:off x="10966636" y="3129587"/>
            <a:ext cx="931157" cy="1440861"/>
          </a:xfrm>
          <a:custGeom>
            <a:avLst/>
            <a:gdLst/>
            <a:ahLst/>
            <a:cxnLst/>
            <a:rect l="l" t="t" r="r" b="b"/>
            <a:pathLst>
              <a:path w="931157" h="1440861">
                <a:moveTo>
                  <a:pt x="0" y="0"/>
                </a:moveTo>
                <a:lnTo>
                  <a:pt x="931157" y="0"/>
                </a:lnTo>
                <a:lnTo>
                  <a:pt x="931157" y="1440861"/>
                </a:lnTo>
                <a:lnTo>
                  <a:pt x="0" y="144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1" r="-3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697650">
            <a:off x="6440333" y="5897972"/>
            <a:ext cx="1029257" cy="1592661"/>
          </a:xfrm>
          <a:custGeom>
            <a:avLst/>
            <a:gdLst/>
            <a:ahLst/>
            <a:cxnLst/>
            <a:rect l="l" t="t" r="r" b="b"/>
            <a:pathLst>
              <a:path w="1029257" h="1592661">
                <a:moveTo>
                  <a:pt x="0" y="0"/>
                </a:moveTo>
                <a:lnTo>
                  <a:pt x="1029257" y="0"/>
                </a:lnTo>
                <a:lnTo>
                  <a:pt x="1029257" y="1592661"/>
                </a:lnTo>
                <a:lnTo>
                  <a:pt x="0" y="159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8" r="-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8012945">
            <a:off x="-1891417" y="2712677"/>
            <a:ext cx="3805049" cy="3216996"/>
          </a:xfrm>
          <a:custGeom>
            <a:avLst/>
            <a:gdLst/>
            <a:ahLst/>
            <a:cxnLst/>
            <a:rect l="l" t="t" r="r" b="b"/>
            <a:pathLst>
              <a:path w="3805049" h="3216996">
                <a:moveTo>
                  <a:pt x="0" y="0"/>
                </a:moveTo>
                <a:lnTo>
                  <a:pt x="3805049" y="0"/>
                </a:lnTo>
                <a:lnTo>
                  <a:pt x="3805049" y="3216996"/>
                </a:lnTo>
                <a:lnTo>
                  <a:pt x="0" y="32169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6" r="-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7848523">
            <a:off x="16911006" y="455482"/>
            <a:ext cx="2753988" cy="2683887"/>
          </a:xfrm>
          <a:custGeom>
            <a:avLst/>
            <a:gdLst/>
            <a:ahLst/>
            <a:cxnLst/>
            <a:rect l="l" t="t" r="r" b="b"/>
            <a:pathLst>
              <a:path w="2753988" h="2683887">
                <a:moveTo>
                  <a:pt x="0" y="0"/>
                </a:moveTo>
                <a:lnTo>
                  <a:pt x="2753988" y="0"/>
                </a:lnTo>
                <a:lnTo>
                  <a:pt x="2753988" y="2683887"/>
                </a:lnTo>
                <a:lnTo>
                  <a:pt x="0" y="2683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9" r="-10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7489877" y="8800743"/>
            <a:ext cx="3248777" cy="3179740"/>
            <a:chOff x="0" y="0"/>
            <a:chExt cx="4331703" cy="42396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31716" cy="4239641"/>
            </a:xfrm>
            <a:custGeom>
              <a:avLst/>
              <a:gdLst/>
              <a:ahLst/>
              <a:cxnLst/>
              <a:rect l="l" t="t" r="r" b="b"/>
              <a:pathLst>
                <a:path w="4331716" h="4239641">
                  <a:moveTo>
                    <a:pt x="0" y="0"/>
                  </a:moveTo>
                  <a:lnTo>
                    <a:pt x="4331716" y="0"/>
                  </a:lnTo>
                  <a:lnTo>
                    <a:pt x="4331716" y="4239641"/>
                  </a:lnTo>
                  <a:lnTo>
                    <a:pt x="0" y="4239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50" b="-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36260" y="6509544"/>
            <a:ext cx="4381381" cy="530861"/>
            <a:chOff x="0" y="0"/>
            <a:chExt cx="5841841" cy="7078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41841" cy="707815"/>
            </a:xfrm>
            <a:custGeom>
              <a:avLst/>
              <a:gdLst/>
              <a:ahLst/>
              <a:cxnLst/>
              <a:rect l="l" t="t" r="r" b="b"/>
              <a:pathLst>
                <a:path w="5841841" h="707815">
                  <a:moveTo>
                    <a:pt x="0" y="0"/>
                  </a:moveTo>
                  <a:lnTo>
                    <a:pt x="5841841" y="0"/>
                  </a:lnTo>
                  <a:lnTo>
                    <a:pt x="5841841" y="707815"/>
                  </a:lnTo>
                  <a:lnTo>
                    <a:pt x="0" y="7078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5841841" cy="774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Detects food via images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32215" y="6509544"/>
            <a:ext cx="4462820" cy="530861"/>
            <a:chOff x="0" y="0"/>
            <a:chExt cx="5950427" cy="7078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50427" cy="707815"/>
            </a:xfrm>
            <a:custGeom>
              <a:avLst/>
              <a:gdLst/>
              <a:ahLst/>
              <a:cxnLst/>
              <a:rect l="l" t="t" r="r" b="b"/>
              <a:pathLst>
                <a:path w="5950427" h="707815">
                  <a:moveTo>
                    <a:pt x="0" y="0"/>
                  </a:moveTo>
                  <a:lnTo>
                    <a:pt x="5950427" y="0"/>
                  </a:lnTo>
                  <a:lnTo>
                    <a:pt x="5950427" y="707815"/>
                  </a:lnTo>
                  <a:lnTo>
                    <a:pt x="0" y="7078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5950427" cy="774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Analyzes calorie content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63641" y="2483094"/>
            <a:ext cx="3510881" cy="1028701"/>
            <a:chOff x="0" y="0"/>
            <a:chExt cx="4681175" cy="13716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81175" cy="1371601"/>
            </a:xfrm>
            <a:custGeom>
              <a:avLst/>
              <a:gdLst/>
              <a:ahLst/>
              <a:cxnLst/>
              <a:rect l="l" t="t" r="r" b="b"/>
              <a:pathLst>
                <a:path w="4681175" h="1371601">
                  <a:moveTo>
                    <a:pt x="0" y="0"/>
                  </a:moveTo>
                  <a:lnTo>
                    <a:pt x="4681175" y="0"/>
                  </a:lnTo>
                  <a:lnTo>
                    <a:pt x="4681175" y="1371601"/>
                  </a:lnTo>
                  <a:lnTo>
                    <a:pt x="0" y="1371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4681175" cy="14287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198"/>
                </a:lnSpc>
              </a:pPr>
              <a:r>
                <a:rPr lang="en-US" sz="2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Displays nutrients instantly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8918758">
            <a:off x="7745810" y="2471299"/>
            <a:ext cx="1029257" cy="1592661"/>
          </a:xfrm>
          <a:custGeom>
            <a:avLst/>
            <a:gdLst/>
            <a:ahLst/>
            <a:cxnLst/>
            <a:rect l="l" t="t" r="r" b="b"/>
            <a:pathLst>
              <a:path w="1029257" h="1592661">
                <a:moveTo>
                  <a:pt x="0" y="0"/>
                </a:moveTo>
                <a:lnTo>
                  <a:pt x="1029257" y="0"/>
                </a:lnTo>
                <a:lnTo>
                  <a:pt x="1029257" y="1592661"/>
                </a:lnTo>
                <a:lnTo>
                  <a:pt x="0" y="159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8" r="-1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7392521" y="1291113"/>
            <a:ext cx="3272552" cy="1028701"/>
            <a:chOff x="0" y="0"/>
            <a:chExt cx="4363403" cy="137160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63403" cy="1371601"/>
            </a:xfrm>
            <a:custGeom>
              <a:avLst/>
              <a:gdLst/>
              <a:ahLst/>
              <a:cxnLst/>
              <a:rect l="l" t="t" r="r" b="b"/>
              <a:pathLst>
                <a:path w="4363403" h="1371601">
                  <a:moveTo>
                    <a:pt x="0" y="0"/>
                  </a:moveTo>
                  <a:lnTo>
                    <a:pt x="4363403" y="0"/>
                  </a:lnTo>
                  <a:lnTo>
                    <a:pt x="4363403" y="1371601"/>
                  </a:lnTo>
                  <a:lnTo>
                    <a:pt x="0" y="13716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4363403" cy="14287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198"/>
                </a:lnSpc>
              </a:pPr>
              <a:r>
                <a:rPr lang="en-US" sz="2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Encourages smart </a:t>
              </a:r>
            </a:p>
            <a:p>
              <a:pPr algn="ctr">
                <a:lnSpc>
                  <a:spcPts val="4198"/>
                </a:lnSpc>
              </a:pPr>
              <a:r>
                <a:rPr lang="en-US" sz="2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eating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-1285048">
            <a:off x="8853243" y="6024997"/>
            <a:ext cx="1012434" cy="1566630"/>
          </a:xfrm>
          <a:custGeom>
            <a:avLst/>
            <a:gdLst/>
            <a:ahLst/>
            <a:cxnLst/>
            <a:rect l="l" t="t" r="r" b="b"/>
            <a:pathLst>
              <a:path w="1012434" h="1566630">
                <a:moveTo>
                  <a:pt x="0" y="0"/>
                </a:moveTo>
                <a:lnTo>
                  <a:pt x="1012434" y="0"/>
                </a:lnTo>
                <a:lnTo>
                  <a:pt x="1012434" y="1566630"/>
                </a:lnTo>
                <a:lnTo>
                  <a:pt x="0" y="1566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2" r="-17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7063578" y="8012122"/>
            <a:ext cx="4591764" cy="497841"/>
            <a:chOff x="0" y="0"/>
            <a:chExt cx="6122352" cy="6637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122352" cy="663788"/>
            </a:xfrm>
            <a:custGeom>
              <a:avLst/>
              <a:gdLst/>
              <a:ahLst/>
              <a:cxnLst/>
              <a:rect l="l" t="t" r="r" b="b"/>
              <a:pathLst>
                <a:path w="6122352" h="663788">
                  <a:moveTo>
                    <a:pt x="0" y="0"/>
                  </a:moveTo>
                  <a:lnTo>
                    <a:pt x="6122352" y="0"/>
                  </a:lnTo>
                  <a:lnTo>
                    <a:pt x="6122352" y="663788"/>
                  </a:lnTo>
                  <a:lnTo>
                    <a:pt x="0" y="663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6122352" cy="7209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58"/>
                </a:lnSpc>
              </a:pPr>
              <a:r>
                <a:rPr lang="en-US" sz="2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Designed for all age groups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68852" y="2891908"/>
            <a:ext cx="19825705" cy="18528022"/>
          </a:xfrm>
          <a:custGeom>
            <a:avLst/>
            <a:gdLst/>
            <a:ahLst/>
            <a:cxnLst/>
            <a:rect l="l" t="t" r="r" b="b"/>
            <a:pathLst>
              <a:path w="19825705" h="18528022">
                <a:moveTo>
                  <a:pt x="0" y="0"/>
                </a:moveTo>
                <a:lnTo>
                  <a:pt x="19825705" y="0"/>
                </a:lnTo>
                <a:lnTo>
                  <a:pt x="19825705" y="18528022"/>
                </a:lnTo>
                <a:lnTo>
                  <a:pt x="0" y="1852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01" r="-4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490764" y="694927"/>
            <a:ext cx="6862326" cy="1202056"/>
            <a:chOff x="0" y="0"/>
            <a:chExt cx="9149768" cy="16027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768" cy="1602741"/>
            </a:xfrm>
            <a:custGeom>
              <a:avLst/>
              <a:gdLst/>
              <a:ahLst/>
              <a:cxnLst/>
              <a:rect l="l" t="t" r="r" b="b"/>
              <a:pathLst>
                <a:path w="9149768" h="1602741">
                  <a:moveTo>
                    <a:pt x="0" y="0"/>
                  </a:moveTo>
                  <a:lnTo>
                    <a:pt x="9149768" y="0"/>
                  </a:lnTo>
                  <a:lnTo>
                    <a:pt x="9149768" y="1602741"/>
                  </a:lnTo>
                  <a:lnTo>
                    <a:pt x="0" y="16027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47650"/>
              <a:ext cx="9149768" cy="18503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818"/>
                </a:lnSpc>
              </a:pPr>
              <a:r>
                <a:rPr lang="en-US" sz="6298">
                  <a:solidFill>
                    <a:srgbClr val="D2F880"/>
                  </a:solidFill>
                  <a:latin typeface="Funtastic"/>
                  <a:ea typeface="Funtastic"/>
                  <a:cs typeface="Funtastic"/>
                  <a:sym typeface="Funtastic"/>
                </a:rPr>
                <a:t>PROBLEMS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0300" y="2480111"/>
            <a:ext cx="3910612" cy="1616711"/>
            <a:chOff x="0" y="0"/>
            <a:chExt cx="5214149" cy="2155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14149" cy="2155615"/>
            </a:xfrm>
            <a:custGeom>
              <a:avLst/>
              <a:gdLst/>
              <a:ahLst/>
              <a:cxnLst/>
              <a:rect l="l" t="t" r="r" b="b"/>
              <a:pathLst>
                <a:path w="5214149" h="2155615">
                  <a:moveTo>
                    <a:pt x="0" y="0"/>
                  </a:moveTo>
                  <a:lnTo>
                    <a:pt x="5214149" y="0"/>
                  </a:lnTo>
                  <a:lnTo>
                    <a:pt x="5214149" y="2155615"/>
                  </a:lnTo>
                  <a:lnTo>
                    <a:pt x="0" y="2155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214149" cy="22222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39"/>
                </a:lnSpc>
              </a:pPr>
              <a:r>
                <a:rPr lang="en-US" sz="3099" b="1">
                  <a:solidFill>
                    <a:srgbClr val="D2F88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Most people forget or avoid logging their meals daily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0300" y="6025875"/>
            <a:ext cx="3753722" cy="1471930"/>
            <a:chOff x="0" y="0"/>
            <a:chExt cx="5004963" cy="19625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4963" cy="1962573"/>
            </a:xfrm>
            <a:custGeom>
              <a:avLst/>
              <a:gdLst/>
              <a:ahLst/>
              <a:cxnLst/>
              <a:rect l="l" t="t" r="r" b="b"/>
              <a:pathLst>
                <a:path w="5004963" h="1962573">
                  <a:moveTo>
                    <a:pt x="0" y="0"/>
                  </a:moveTo>
                  <a:lnTo>
                    <a:pt x="5004963" y="0"/>
                  </a:lnTo>
                  <a:lnTo>
                    <a:pt x="5004963" y="1962573"/>
                  </a:lnTo>
                  <a:lnTo>
                    <a:pt x="0" y="1962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5004963" cy="20197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BF7"/>
                  </a:solidFill>
                  <a:latin typeface="DM Sans"/>
                  <a:ea typeface="DM Sans"/>
                  <a:cs typeface="DM Sans"/>
                  <a:sym typeface="DM Sans"/>
                </a:rPr>
                <a:t>Manual food tracking is time-consuming and boring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57316" y="2534721"/>
            <a:ext cx="4023088" cy="1616711"/>
            <a:chOff x="0" y="0"/>
            <a:chExt cx="5364117" cy="21556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64118" cy="2155615"/>
            </a:xfrm>
            <a:custGeom>
              <a:avLst/>
              <a:gdLst/>
              <a:ahLst/>
              <a:cxnLst/>
              <a:rect l="l" t="t" r="r" b="b"/>
              <a:pathLst>
                <a:path w="5364118" h="2155615">
                  <a:moveTo>
                    <a:pt x="0" y="0"/>
                  </a:moveTo>
                  <a:lnTo>
                    <a:pt x="5364118" y="0"/>
                  </a:lnTo>
                  <a:lnTo>
                    <a:pt x="5364118" y="2155615"/>
                  </a:lnTo>
                  <a:lnTo>
                    <a:pt x="0" y="2155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364117" cy="22222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39"/>
                </a:lnSpc>
              </a:pPr>
              <a:r>
                <a:rPr lang="en-US" sz="3099" b="1">
                  <a:solidFill>
                    <a:srgbClr val="D2F88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Hidden calories in food go completely unnoticed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94538" y="6070960"/>
            <a:ext cx="3698923" cy="1616711"/>
            <a:chOff x="0" y="0"/>
            <a:chExt cx="4931897" cy="21556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31897" cy="2155615"/>
            </a:xfrm>
            <a:custGeom>
              <a:avLst/>
              <a:gdLst/>
              <a:ahLst/>
              <a:cxnLst/>
              <a:rect l="l" t="t" r="r" b="b"/>
              <a:pathLst>
                <a:path w="4931897" h="2155615">
                  <a:moveTo>
                    <a:pt x="0" y="0"/>
                  </a:moveTo>
                  <a:lnTo>
                    <a:pt x="4931897" y="0"/>
                  </a:lnTo>
                  <a:lnTo>
                    <a:pt x="4931897" y="2155615"/>
                  </a:lnTo>
                  <a:lnTo>
                    <a:pt x="0" y="2155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4931897" cy="22222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BF7"/>
                  </a:solidFill>
                  <a:latin typeface="DM Sans"/>
                  <a:ea typeface="DM Sans"/>
                  <a:cs typeface="DM Sans"/>
                  <a:sym typeface="DM Sans"/>
                </a:rPr>
                <a:t>Users don’t receive immediate nutritional feedback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16808" y="2544246"/>
            <a:ext cx="3510881" cy="1552576"/>
            <a:chOff x="0" y="0"/>
            <a:chExt cx="4681175" cy="20701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81175" cy="2070101"/>
            </a:xfrm>
            <a:custGeom>
              <a:avLst/>
              <a:gdLst/>
              <a:ahLst/>
              <a:cxnLst/>
              <a:rect l="l" t="t" r="r" b="b"/>
              <a:pathLst>
                <a:path w="4681175" h="2070101">
                  <a:moveTo>
                    <a:pt x="0" y="0"/>
                  </a:moveTo>
                  <a:lnTo>
                    <a:pt x="4681175" y="0"/>
                  </a:lnTo>
                  <a:lnTo>
                    <a:pt x="4681175" y="2070101"/>
                  </a:lnTo>
                  <a:lnTo>
                    <a:pt x="0" y="2070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681175" cy="21272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198"/>
                </a:lnSpc>
              </a:pPr>
              <a:r>
                <a:rPr lang="en-US" sz="2999" b="1">
                  <a:solidFill>
                    <a:srgbClr val="D2F88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Poor eating habits develop from lack of awareness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64100" y="5881095"/>
            <a:ext cx="3463588" cy="1616711"/>
            <a:chOff x="0" y="0"/>
            <a:chExt cx="4618117" cy="21556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18117" cy="2155615"/>
            </a:xfrm>
            <a:custGeom>
              <a:avLst/>
              <a:gdLst/>
              <a:ahLst/>
              <a:cxnLst/>
              <a:rect l="l" t="t" r="r" b="b"/>
              <a:pathLst>
                <a:path w="4618117" h="2155615">
                  <a:moveTo>
                    <a:pt x="0" y="0"/>
                  </a:moveTo>
                  <a:lnTo>
                    <a:pt x="4618117" y="0"/>
                  </a:lnTo>
                  <a:lnTo>
                    <a:pt x="4618117" y="2155615"/>
                  </a:lnTo>
                  <a:lnTo>
                    <a:pt x="0" y="2155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4618117" cy="22222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BF7"/>
                  </a:solidFill>
                  <a:latin typeface="DM Sans"/>
                  <a:ea typeface="DM Sans"/>
                  <a:cs typeface="DM Sans"/>
                  <a:sym typeface="DM Sans"/>
                </a:rPr>
                <a:t>Existing tools are complex and hard to stick with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31113" y="-2148338"/>
            <a:ext cx="16181863" cy="15122687"/>
          </a:xfrm>
          <a:custGeom>
            <a:avLst/>
            <a:gdLst/>
            <a:ahLst/>
            <a:cxnLst/>
            <a:rect l="l" t="t" r="r" b="b"/>
            <a:pathLst>
              <a:path w="16181863" h="15122687">
                <a:moveTo>
                  <a:pt x="0" y="0"/>
                </a:moveTo>
                <a:lnTo>
                  <a:pt x="16181863" y="0"/>
                </a:lnTo>
                <a:lnTo>
                  <a:pt x="16181863" y="15122687"/>
                </a:lnTo>
                <a:lnTo>
                  <a:pt x="0" y="1512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4" r="-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59819" y="1974578"/>
            <a:ext cx="5930853" cy="1218520"/>
          </a:xfrm>
          <a:custGeom>
            <a:avLst/>
            <a:gdLst/>
            <a:ahLst/>
            <a:cxnLst/>
            <a:rect l="l" t="t" r="r" b="b"/>
            <a:pathLst>
              <a:path w="5930853" h="1218520">
                <a:moveTo>
                  <a:pt x="0" y="0"/>
                </a:moveTo>
                <a:lnTo>
                  <a:pt x="5930853" y="0"/>
                </a:lnTo>
                <a:lnTo>
                  <a:pt x="5930853" y="1218520"/>
                </a:lnTo>
                <a:lnTo>
                  <a:pt x="0" y="1218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" r="-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49452" y="4521200"/>
            <a:ext cx="4309781" cy="1244600"/>
            <a:chOff x="0" y="0"/>
            <a:chExt cx="5746375" cy="1659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46375" cy="1659467"/>
            </a:xfrm>
            <a:custGeom>
              <a:avLst/>
              <a:gdLst/>
              <a:ahLst/>
              <a:cxnLst/>
              <a:rect l="l" t="t" r="r" b="b"/>
              <a:pathLst>
                <a:path w="5746375" h="1659467">
                  <a:moveTo>
                    <a:pt x="0" y="0"/>
                  </a:moveTo>
                  <a:lnTo>
                    <a:pt x="5746375" y="0"/>
                  </a:lnTo>
                  <a:lnTo>
                    <a:pt x="5746375" y="1659467"/>
                  </a:lnTo>
                  <a:lnTo>
                    <a:pt x="0" y="1659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57175"/>
              <a:ext cx="5746375" cy="19166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099"/>
                </a:lnSpc>
              </a:pPr>
              <a:r>
                <a:rPr lang="en-US" sz="6498">
                  <a:solidFill>
                    <a:srgbClr val="CDDF1A"/>
                  </a:solidFill>
                  <a:latin typeface="Funtastic"/>
                  <a:ea typeface="Funtastic"/>
                  <a:cs typeface="Funtastic"/>
                  <a:sym typeface="Funtastic"/>
                </a:rPr>
                <a:t>OBJECTIVE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001436" y="2293431"/>
            <a:ext cx="6070076" cy="756586"/>
            <a:chOff x="0" y="0"/>
            <a:chExt cx="8093435" cy="10087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93435" cy="1008782"/>
            </a:xfrm>
            <a:custGeom>
              <a:avLst/>
              <a:gdLst/>
              <a:ahLst/>
              <a:cxnLst/>
              <a:rect l="l" t="t" r="r" b="b"/>
              <a:pathLst>
                <a:path w="8093435" h="1008782">
                  <a:moveTo>
                    <a:pt x="0" y="0"/>
                  </a:moveTo>
                  <a:lnTo>
                    <a:pt x="8093435" y="0"/>
                  </a:lnTo>
                  <a:lnTo>
                    <a:pt x="8093435" y="1008782"/>
                  </a:lnTo>
                  <a:lnTo>
                    <a:pt x="0" y="1008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8093435" cy="10849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902"/>
                </a:lnSpc>
              </a:pPr>
              <a:r>
                <a:rPr lang="en-US" sz="3501">
                  <a:solidFill>
                    <a:srgbClr val="006243"/>
                  </a:solidFill>
                  <a:latin typeface="DM Sans"/>
                  <a:ea typeface="DM Sans"/>
                  <a:cs typeface="DM Sans"/>
                  <a:sym typeface="DM Sans"/>
                </a:rPr>
                <a:t>Identify food from images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959233" y="3518068"/>
            <a:ext cx="6365354" cy="1307791"/>
          </a:xfrm>
          <a:custGeom>
            <a:avLst/>
            <a:gdLst/>
            <a:ahLst/>
            <a:cxnLst/>
            <a:rect l="l" t="t" r="r" b="b"/>
            <a:pathLst>
              <a:path w="6365354" h="1307791">
                <a:moveTo>
                  <a:pt x="0" y="0"/>
                </a:moveTo>
                <a:lnTo>
                  <a:pt x="6365354" y="0"/>
                </a:lnTo>
                <a:lnTo>
                  <a:pt x="6365354" y="1307791"/>
                </a:lnTo>
                <a:lnTo>
                  <a:pt x="0" y="1307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25" b="-12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588227" y="3831946"/>
            <a:ext cx="5354820" cy="613360"/>
            <a:chOff x="0" y="0"/>
            <a:chExt cx="7139760" cy="8178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39760" cy="817813"/>
            </a:xfrm>
            <a:custGeom>
              <a:avLst/>
              <a:gdLst/>
              <a:ahLst/>
              <a:cxnLst/>
              <a:rect l="l" t="t" r="r" b="b"/>
              <a:pathLst>
                <a:path w="7139760" h="817813">
                  <a:moveTo>
                    <a:pt x="0" y="0"/>
                  </a:moveTo>
                  <a:lnTo>
                    <a:pt x="7139760" y="0"/>
                  </a:lnTo>
                  <a:lnTo>
                    <a:pt x="7139760" y="817813"/>
                  </a:lnTo>
                  <a:lnTo>
                    <a:pt x="0" y="817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7139760" cy="8844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2"/>
                </a:lnSpc>
              </a:pPr>
              <a:r>
                <a:rPr lang="en-US" sz="3601">
                  <a:solidFill>
                    <a:srgbClr val="006243"/>
                  </a:solidFill>
                  <a:latin typeface="DM Sans"/>
                  <a:ea typeface="DM Sans"/>
                  <a:cs typeface="DM Sans"/>
                  <a:sym typeface="DM Sans"/>
                </a:rPr>
                <a:t>Analyze nutritional data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5059819" y="5319572"/>
            <a:ext cx="6264768" cy="1287125"/>
          </a:xfrm>
          <a:custGeom>
            <a:avLst/>
            <a:gdLst/>
            <a:ahLst/>
            <a:cxnLst/>
            <a:rect l="l" t="t" r="r" b="b"/>
            <a:pathLst>
              <a:path w="6264768" h="1287125">
                <a:moveTo>
                  <a:pt x="0" y="0"/>
                </a:moveTo>
                <a:lnTo>
                  <a:pt x="6264768" y="0"/>
                </a:lnTo>
                <a:lnTo>
                  <a:pt x="6264768" y="1287125"/>
                </a:lnTo>
                <a:lnTo>
                  <a:pt x="0" y="1287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7" b="-14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5443273" y="5575809"/>
            <a:ext cx="5497860" cy="736259"/>
            <a:chOff x="0" y="0"/>
            <a:chExt cx="7330480" cy="9816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30480" cy="981679"/>
            </a:xfrm>
            <a:custGeom>
              <a:avLst/>
              <a:gdLst/>
              <a:ahLst/>
              <a:cxnLst/>
              <a:rect l="l" t="t" r="r" b="b"/>
              <a:pathLst>
                <a:path w="7330480" h="981679">
                  <a:moveTo>
                    <a:pt x="0" y="0"/>
                  </a:moveTo>
                  <a:lnTo>
                    <a:pt x="7330480" y="0"/>
                  </a:lnTo>
                  <a:lnTo>
                    <a:pt x="7330480" y="981679"/>
                  </a:lnTo>
                  <a:lnTo>
                    <a:pt x="0" y="9816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7330480" cy="10483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461"/>
                </a:lnSpc>
              </a:pPr>
              <a:r>
                <a:rPr lang="en-US" sz="3900">
                  <a:solidFill>
                    <a:srgbClr val="006243"/>
                  </a:solidFill>
                  <a:latin typeface="DM Sans"/>
                  <a:ea typeface="DM Sans"/>
                  <a:cs typeface="DM Sans"/>
                  <a:sym typeface="DM Sans"/>
                </a:rPr>
                <a:t>´ Display info visually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5001436" y="6983508"/>
            <a:ext cx="6642293" cy="1364689"/>
          </a:xfrm>
          <a:custGeom>
            <a:avLst/>
            <a:gdLst/>
            <a:ahLst/>
            <a:cxnLst/>
            <a:rect l="l" t="t" r="r" b="b"/>
            <a:pathLst>
              <a:path w="6642293" h="1364689">
                <a:moveTo>
                  <a:pt x="0" y="0"/>
                </a:moveTo>
                <a:lnTo>
                  <a:pt x="6642294" y="0"/>
                </a:lnTo>
                <a:lnTo>
                  <a:pt x="6642294" y="1364688"/>
                </a:lnTo>
                <a:lnTo>
                  <a:pt x="0" y="136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4" b="-13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573653" y="7359172"/>
            <a:ext cx="5958903" cy="613360"/>
            <a:chOff x="0" y="0"/>
            <a:chExt cx="7945204" cy="8178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45204" cy="817813"/>
            </a:xfrm>
            <a:custGeom>
              <a:avLst/>
              <a:gdLst/>
              <a:ahLst/>
              <a:cxnLst/>
              <a:rect l="l" t="t" r="r" b="b"/>
              <a:pathLst>
                <a:path w="7945204" h="817813">
                  <a:moveTo>
                    <a:pt x="0" y="0"/>
                  </a:moveTo>
                  <a:lnTo>
                    <a:pt x="7945204" y="0"/>
                  </a:lnTo>
                  <a:lnTo>
                    <a:pt x="7945204" y="817813"/>
                  </a:lnTo>
                  <a:lnTo>
                    <a:pt x="0" y="817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7945204" cy="8844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42"/>
                </a:lnSpc>
              </a:pPr>
              <a:r>
                <a:rPr lang="en-US" sz="3601">
                  <a:solidFill>
                    <a:srgbClr val="006243"/>
                  </a:solidFill>
                  <a:latin typeface="DM Sans"/>
                  <a:ea typeface="DM Sans"/>
                  <a:cs typeface="DM Sans"/>
                  <a:sym typeface="DM Sans"/>
                </a:rPr>
                <a:t>´ Educate and guide users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681830" y="1120550"/>
            <a:ext cx="9182197" cy="8045900"/>
            <a:chOff x="0" y="0"/>
            <a:chExt cx="12242929" cy="10727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42927" cy="10727817"/>
            </a:xfrm>
            <a:custGeom>
              <a:avLst/>
              <a:gdLst/>
              <a:ahLst/>
              <a:cxnLst/>
              <a:rect l="l" t="t" r="r" b="b"/>
              <a:pathLst>
                <a:path w="12242927" h="10727817">
                  <a:moveTo>
                    <a:pt x="0" y="0"/>
                  </a:moveTo>
                  <a:lnTo>
                    <a:pt x="12242927" y="0"/>
                  </a:lnTo>
                  <a:lnTo>
                    <a:pt x="12242927" y="10727817"/>
                  </a:lnTo>
                  <a:lnTo>
                    <a:pt x="0" y="1072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7" b="-2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F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6590" y="3761296"/>
            <a:ext cx="10331671" cy="9655417"/>
          </a:xfrm>
          <a:custGeom>
            <a:avLst/>
            <a:gdLst/>
            <a:ahLst/>
            <a:cxnLst/>
            <a:rect l="l" t="t" r="r" b="b"/>
            <a:pathLst>
              <a:path w="10331671" h="9655417">
                <a:moveTo>
                  <a:pt x="0" y="0"/>
                </a:moveTo>
                <a:lnTo>
                  <a:pt x="10331671" y="0"/>
                </a:lnTo>
                <a:lnTo>
                  <a:pt x="10331671" y="9655417"/>
                </a:lnTo>
                <a:lnTo>
                  <a:pt x="0" y="9655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" r="-4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6624228">
            <a:off x="-204523" y="8531818"/>
            <a:ext cx="3769519" cy="3510365"/>
            <a:chOff x="0" y="0"/>
            <a:chExt cx="5026025" cy="4680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26025" cy="4680458"/>
            </a:xfrm>
            <a:custGeom>
              <a:avLst/>
              <a:gdLst/>
              <a:ahLst/>
              <a:cxnLst/>
              <a:rect l="l" t="t" r="r" b="b"/>
              <a:pathLst>
                <a:path w="5026025" h="4680458">
                  <a:moveTo>
                    <a:pt x="0" y="0"/>
                  </a:moveTo>
                  <a:lnTo>
                    <a:pt x="5026025" y="0"/>
                  </a:lnTo>
                  <a:lnTo>
                    <a:pt x="5026025" y="4680458"/>
                  </a:lnTo>
                  <a:lnTo>
                    <a:pt x="0" y="4680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" b="-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82462" y="-1971618"/>
            <a:ext cx="4864427" cy="4864427"/>
            <a:chOff x="0" y="0"/>
            <a:chExt cx="6485903" cy="64859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85890" cy="6485890"/>
            </a:xfrm>
            <a:custGeom>
              <a:avLst/>
              <a:gdLst/>
              <a:ahLst/>
              <a:cxnLst/>
              <a:rect l="l" t="t" r="r" b="b"/>
              <a:pathLst>
                <a:path w="6485890" h="6485890">
                  <a:moveTo>
                    <a:pt x="0" y="0"/>
                  </a:moveTo>
                  <a:lnTo>
                    <a:pt x="6485890" y="0"/>
                  </a:lnTo>
                  <a:lnTo>
                    <a:pt x="6485890" y="6485890"/>
                  </a:lnTo>
                  <a:lnTo>
                    <a:pt x="0" y="6485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982462" y="6814318"/>
            <a:ext cx="4073130" cy="4580655"/>
            <a:chOff x="0" y="0"/>
            <a:chExt cx="5430840" cy="61075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30901" cy="6107557"/>
            </a:xfrm>
            <a:custGeom>
              <a:avLst/>
              <a:gdLst/>
              <a:ahLst/>
              <a:cxnLst/>
              <a:rect l="l" t="t" r="r" b="b"/>
              <a:pathLst>
                <a:path w="5430901" h="6107557">
                  <a:moveTo>
                    <a:pt x="0" y="0"/>
                  </a:moveTo>
                  <a:lnTo>
                    <a:pt x="5430901" y="0"/>
                  </a:lnTo>
                  <a:lnTo>
                    <a:pt x="5430901" y="6107557"/>
                  </a:lnTo>
                  <a:lnTo>
                    <a:pt x="0" y="6107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35" r="1" b="-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-1394531" y="-348353"/>
            <a:ext cx="5376920" cy="2326740"/>
          </a:xfrm>
          <a:custGeom>
            <a:avLst/>
            <a:gdLst/>
            <a:ahLst/>
            <a:cxnLst/>
            <a:rect l="l" t="t" r="r" b="b"/>
            <a:pathLst>
              <a:path w="5376920" h="2326740">
                <a:moveTo>
                  <a:pt x="0" y="0"/>
                </a:moveTo>
                <a:lnTo>
                  <a:pt x="5376920" y="0"/>
                </a:lnTo>
                <a:lnTo>
                  <a:pt x="5376920" y="2326740"/>
                </a:lnTo>
                <a:lnTo>
                  <a:pt x="0" y="2326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08" b="-308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065452"/>
              </p:ext>
            </p:extLst>
          </p:nvPr>
        </p:nvGraphicFramePr>
        <p:xfrm>
          <a:off x="5287922" y="1978387"/>
          <a:ext cx="8331200" cy="8185622"/>
        </p:xfrm>
        <a:graphic>
          <a:graphicData uri="http://schemas.openxmlformats.org/drawingml/2006/table">
            <a:tbl>
              <a:tblPr/>
              <a:tblGrid>
                <a:gridCol w="416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0871">
                <a:tc>
                  <a:txBody>
                    <a:bodyPr/>
                    <a:lstStyle/>
                    <a:p>
                      <a:pPr algn="l">
                        <a:lnSpc>
                          <a:spcPts val="4198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198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Frontend: </a:t>
                      </a:r>
                    </a:p>
                    <a:p>
                      <a:pPr algn="l">
                        <a:lnSpc>
                          <a:spcPts val="4198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8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Flutter </a:t>
                      </a:r>
                      <a:endParaRPr lang="en-US" sz="1100" dirty="0"/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toolkit by Google for building cross-platform apps with a single codebase.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171">
                <a:tc>
                  <a:txBody>
                    <a:bodyPr/>
                    <a:lstStyle/>
                    <a:p>
                      <a:pPr algn="l">
                        <a:lnSpc>
                          <a:spcPts val="4198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198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Backend: </a:t>
                      </a:r>
                    </a:p>
                    <a:p>
                      <a:pPr algn="l">
                        <a:lnSpc>
                          <a:spcPts val="4198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8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Dart </a:t>
                      </a:r>
                      <a:endParaRPr lang="en-US" sz="1100"/>
                    </a:p>
                    <a:p>
                      <a:pPr algn="l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providing a fast and responsive UI for users to interact with the nutritional analysis features.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580">
                <a:tc>
                  <a:txBody>
                    <a:bodyPr/>
                    <a:lstStyle/>
                    <a:p>
                      <a:pPr algn="l">
                        <a:lnSpc>
                          <a:spcPts val="4198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4198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Model: </a:t>
                      </a:r>
                    </a:p>
                    <a:p>
                      <a:pPr algn="l">
                        <a:lnSpc>
                          <a:spcPts val="4198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8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Gemini API Key and Custom AI</a:t>
                      </a:r>
                      <a:endParaRPr lang="en-US" sz="1100" dirty="0"/>
                    </a:p>
                    <a:p>
                      <a:pPr algn="l">
                        <a:lnSpc>
                          <a:spcPts val="3078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 authenticate and securely access Google’s AI and machine learning services  </a:t>
                      </a:r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/>
          <p:nvPr/>
        </p:nvGrpSpPr>
        <p:grpSpPr>
          <a:xfrm>
            <a:off x="5809902" y="676275"/>
            <a:ext cx="6668197" cy="1747531"/>
            <a:chOff x="0" y="0"/>
            <a:chExt cx="8890929" cy="23300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90929" cy="2330041"/>
            </a:xfrm>
            <a:custGeom>
              <a:avLst/>
              <a:gdLst/>
              <a:ahLst/>
              <a:cxnLst/>
              <a:rect l="l" t="t" r="r" b="b"/>
              <a:pathLst>
                <a:path w="8890929" h="2330041">
                  <a:moveTo>
                    <a:pt x="0" y="0"/>
                  </a:moveTo>
                  <a:lnTo>
                    <a:pt x="8890929" y="0"/>
                  </a:lnTo>
                  <a:lnTo>
                    <a:pt x="8890929" y="2330041"/>
                  </a:lnTo>
                  <a:lnTo>
                    <a:pt x="0" y="23300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52425"/>
              <a:ext cx="8890929" cy="26824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2878"/>
                </a:lnSpc>
              </a:pPr>
              <a:r>
                <a:rPr lang="en-US" sz="9199">
                  <a:solidFill>
                    <a:srgbClr val="2F9D66"/>
                  </a:solidFill>
                  <a:latin typeface="Funtastic"/>
                  <a:ea typeface="Funtastic"/>
                  <a:cs typeface="Funtastic"/>
                  <a:sym typeface="Funtastic"/>
                </a:rPr>
                <a:t>TECH STACK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2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17445" y="0"/>
            <a:ext cx="2598986" cy="2085686"/>
            <a:chOff x="0" y="0"/>
            <a:chExt cx="3465315" cy="2780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65322" cy="2780919"/>
            </a:xfrm>
            <a:custGeom>
              <a:avLst/>
              <a:gdLst/>
              <a:ahLst/>
              <a:cxnLst/>
              <a:rect l="l" t="t" r="r" b="b"/>
              <a:pathLst>
                <a:path w="3465322" h="2780919">
                  <a:moveTo>
                    <a:pt x="0" y="0"/>
                  </a:moveTo>
                  <a:lnTo>
                    <a:pt x="3465322" y="0"/>
                  </a:lnTo>
                  <a:lnTo>
                    <a:pt x="3465322" y="2780919"/>
                  </a:lnTo>
                  <a:lnTo>
                    <a:pt x="0" y="2780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" r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818490" y="9258300"/>
            <a:ext cx="2881620" cy="2871141"/>
          </a:xfrm>
          <a:custGeom>
            <a:avLst/>
            <a:gdLst/>
            <a:ahLst/>
            <a:cxnLst/>
            <a:rect l="l" t="t" r="r" b="b"/>
            <a:pathLst>
              <a:path w="2881620" h="2871141">
                <a:moveTo>
                  <a:pt x="0" y="0"/>
                </a:moveTo>
                <a:lnTo>
                  <a:pt x="2881620" y="0"/>
                </a:lnTo>
                <a:lnTo>
                  <a:pt x="2881620" y="2871141"/>
                </a:lnTo>
                <a:lnTo>
                  <a:pt x="0" y="2871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82" b="-1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259300" y="562826"/>
            <a:ext cx="2596982" cy="2635250"/>
            <a:chOff x="0" y="0"/>
            <a:chExt cx="3462643" cy="3513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62655" cy="3513709"/>
            </a:xfrm>
            <a:custGeom>
              <a:avLst/>
              <a:gdLst/>
              <a:ahLst/>
              <a:cxnLst/>
              <a:rect l="l" t="t" r="r" b="b"/>
              <a:pathLst>
                <a:path w="3462655" h="3513709">
                  <a:moveTo>
                    <a:pt x="0" y="0"/>
                  </a:moveTo>
                  <a:lnTo>
                    <a:pt x="3462655" y="0"/>
                  </a:lnTo>
                  <a:lnTo>
                    <a:pt x="3462655" y="3513709"/>
                  </a:lnTo>
                  <a:lnTo>
                    <a:pt x="0" y="3513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" b="-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26568" y="912076"/>
            <a:ext cx="10213772" cy="968375"/>
            <a:chOff x="0" y="0"/>
            <a:chExt cx="13618363" cy="12911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8363" cy="1291167"/>
            </a:xfrm>
            <a:custGeom>
              <a:avLst/>
              <a:gdLst/>
              <a:ahLst/>
              <a:cxnLst/>
              <a:rect l="l" t="t" r="r" b="b"/>
              <a:pathLst>
                <a:path w="13618363" h="1291167">
                  <a:moveTo>
                    <a:pt x="0" y="0"/>
                  </a:moveTo>
                  <a:lnTo>
                    <a:pt x="13618363" y="0"/>
                  </a:lnTo>
                  <a:lnTo>
                    <a:pt x="13618363" y="1291167"/>
                  </a:lnTo>
                  <a:lnTo>
                    <a:pt x="0" y="1291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09550"/>
              <a:ext cx="13618363" cy="15007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00"/>
                </a:lnSpc>
              </a:pPr>
              <a:r>
                <a:rPr lang="en-US" sz="4999">
                  <a:solidFill>
                    <a:srgbClr val="D2F880"/>
                  </a:solidFill>
                  <a:latin typeface="Funtastic"/>
                  <a:ea typeface="Funtastic"/>
                  <a:cs typeface="Funtastic"/>
                  <a:sym typeface="Funtastic"/>
                </a:rPr>
                <a:t>HOW IT WORKS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1968" y="2245641"/>
            <a:ext cx="8874359" cy="6818631"/>
            <a:chOff x="0" y="0"/>
            <a:chExt cx="11832479" cy="90915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32479" cy="9091508"/>
            </a:xfrm>
            <a:custGeom>
              <a:avLst/>
              <a:gdLst/>
              <a:ahLst/>
              <a:cxnLst/>
              <a:rect l="l" t="t" r="r" b="b"/>
              <a:pathLst>
                <a:path w="11832479" h="9091508">
                  <a:moveTo>
                    <a:pt x="0" y="0"/>
                  </a:moveTo>
                  <a:lnTo>
                    <a:pt x="11832479" y="0"/>
                  </a:lnTo>
                  <a:lnTo>
                    <a:pt x="11832479" y="9091508"/>
                  </a:lnTo>
                  <a:lnTo>
                    <a:pt x="0" y="9091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1832479" cy="91581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39"/>
                </a:lnSpc>
              </a:pPr>
              <a:r>
                <a:rPr lang="en-US" sz="3099" b="1">
                  <a:solidFill>
                    <a:srgbClr val="D2F88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Workflow of Nutrify</a:t>
              </a:r>
            </a:p>
            <a:p>
              <a:pPr marL="685676" lvl="2" indent="-228559" algn="l">
                <a:lnSpc>
                  <a:spcPts val="4198"/>
                </a:lnSpc>
                <a:buFont typeface="Arial"/>
                <a:buChar char="⚬"/>
              </a:pPr>
              <a:r>
                <a:rPr lang="en-US" sz="2999" b="1">
                  <a:solidFill>
                    <a:srgbClr val="D2F88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</a:t>
              </a: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ser starts by taking a photo of their food</a:t>
              </a:r>
            </a:p>
            <a:p>
              <a:pPr marL="685676" lvl="2" indent="-228559" algn="l">
                <a:lnSpc>
                  <a:spcPts val="4198"/>
                </a:lnSpc>
                <a:buFont typeface="Arial"/>
                <a:buChar char="⚬"/>
              </a:pP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App checks if the item is a packaged product</a:t>
              </a:r>
            </a:p>
            <a:p>
              <a:pPr marL="685676" lvl="2" indent="-228559" algn="l">
                <a:lnSpc>
                  <a:spcPts val="4198"/>
                </a:lnSpc>
                <a:buFont typeface="Arial"/>
                <a:buChar char="⚬"/>
              </a:pP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If yes:</a:t>
              </a:r>
            </a:p>
            <a:p>
              <a:pPr marL="685676" lvl="2" indent="-228559" algn="l">
                <a:lnSpc>
                  <a:spcPts val="4198"/>
                </a:lnSpc>
              </a:pP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         - Extracts label/nutrition info using OCR</a:t>
              </a:r>
            </a:p>
            <a:p>
              <a:pPr marL="685676" lvl="2" indent="-228559" algn="l">
                <a:lnSpc>
                  <a:spcPts val="4198"/>
                </a:lnSpc>
              </a:pP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         - Saves the data to the database</a:t>
              </a:r>
            </a:p>
            <a:p>
              <a:pPr marL="685676" lvl="2" indent="-228559" algn="l">
                <a:lnSpc>
                  <a:spcPts val="4198"/>
                </a:lnSpc>
              </a:pP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         - Retrieves complete nutritional details</a:t>
              </a:r>
            </a:p>
            <a:p>
              <a:pPr marL="685676" lvl="2" indent="-228559" algn="l">
                <a:lnSpc>
                  <a:spcPts val="4198"/>
                </a:lnSpc>
                <a:buFont typeface="Arial"/>
                <a:buChar char="⚬"/>
              </a:pP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If no:</a:t>
              </a:r>
            </a:p>
            <a:p>
              <a:pPr marL="685676" lvl="2" indent="-228559" algn="l">
                <a:lnSpc>
                  <a:spcPts val="4198"/>
                </a:lnSpc>
              </a:pP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         - Performs AI-based food recognition</a:t>
              </a:r>
            </a:p>
            <a:p>
              <a:pPr marL="685676" lvl="2" indent="-228559" algn="l">
                <a:lnSpc>
                  <a:spcPts val="4198"/>
                </a:lnSpc>
                <a:buFont typeface="Arial"/>
                <a:buChar char="⚬"/>
              </a:pP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Based on the result, the app provides nutritional insights</a:t>
              </a:r>
            </a:p>
            <a:p>
              <a:pPr marL="685676" lvl="2" indent="-228559" algn="l">
                <a:lnSpc>
                  <a:spcPts val="4198"/>
                </a:lnSpc>
                <a:buFont typeface="Arial"/>
                <a:buChar char="⚬"/>
              </a:pPr>
              <a:r>
                <a:rPr lang="en-US" sz="2999">
                  <a:solidFill>
                    <a:srgbClr val="D2F880"/>
                  </a:solidFill>
                  <a:latin typeface="DM Sans"/>
                  <a:ea typeface="DM Sans"/>
                  <a:cs typeface="DM Sans"/>
                  <a:sym typeface="DM Sans"/>
                </a:rPr>
                <a:t>Ends the process after displaying the information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A63A082-6F50-2A47-8DA1-07C29D234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081" y="562826"/>
            <a:ext cx="6004919" cy="8924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98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80114" y="-1690410"/>
            <a:ext cx="14625100" cy="13667821"/>
          </a:xfrm>
          <a:custGeom>
            <a:avLst/>
            <a:gdLst/>
            <a:ahLst/>
            <a:cxnLst/>
            <a:rect l="l" t="t" r="r" b="b"/>
            <a:pathLst>
              <a:path w="14625100" h="13667821">
                <a:moveTo>
                  <a:pt x="0" y="0"/>
                </a:moveTo>
                <a:lnTo>
                  <a:pt x="14625100" y="0"/>
                </a:lnTo>
                <a:lnTo>
                  <a:pt x="14625100" y="13667821"/>
                </a:lnTo>
                <a:lnTo>
                  <a:pt x="0" y="136678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" r="-4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012945">
            <a:off x="-1902525" y="4505109"/>
            <a:ext cx="3805049" cy="3216996"/>
          </a:xfrm>
          <a:custGeom>
            <a:avLst/>
            <a:gdLst/>
            <a:ahLst/>
            <a:cxnLst/>
            <a:rect l="l" t="t" r="r" b="b"/>
            <a:pathLst>
              <a:path w="3805049" h="3216996">
                <a:moveTo>
                  <a:pt x="0" y="0"/>
                </a:moveTo>
                <a:lnTo>
                  <a:pt x="3805049" y="0"/>
                </a:lnTo>
                <a:lnTo>
                  <a:pt x="3805049" y="3216996"/>
                </a:lnTo>
                <a:lnTo>
                  <a:pt x="0" y="3216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6" r="-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848523">
            <a:off x="6003705" y="-1113105"/>
            <a:ext cx="2753988" cy="2683887"/>
          </a:xfrm>
          <a:custGeom>
            <a:avLst/>
            <a:gdLst/>
            <a:ahLst/>
            <a:cxnLst/>
            <a:rect l="l" t="t" r="r" b="b"/>
            <a:pathLst>
              <a:path w="2753988" h="2683887">
                <a:moveTo>
                  <a:pt x="0" y="0"/>
                </a:moveTo>
                <a:lnTo>
                  <a:pt x="2753988" y="0"/>
                </a:lnTo>
                <a:lnTo>
                  <a:pt x="2753988" y="2683887"/>
                </a:lnTo>
                <a:lnTo>
                  <a:pt x="0" y="26838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9" r="-10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465073" y="8425729"/>
            <a:ext cx="3248777" cy="3179740"/>
            <a:chOff x="0" y="0"/>
            <a:chExt cx="4331703" cy="4239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31716" cy="4239641"/>
            </a:xfrm>
            <a:custGeom>
              <a:avLst/>
              <a:gdLst/>
              <a:ahLst/>
              <a:cxnLst/>
              <a:rect l="l" t="t" r="r" b="b"/>
              <a:pathLst>
                <a:path w="4331716" h="4239641">
                  <a:moveTo>
                    <a:pt x="0" y="0"/>
                  </a:moveTo>
                  <a:lnTo>
                    <a:pt x="4331716" y="0"/>
                  </a:lnTo>
                  <a:lnTo>
                    <a:pt x="4331716" y="4239641"/>
                  </a:lnTo>
                  <a:lnTo>
                    <a:pt x="0" y="4239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0" b="-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6171" y="4659313"/>
            <a:ext cx="5507977" cy="968375"/>
            <a:chOff x="0" y="0"/>
            <a:chExt cx="7343969" cy="12911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43970" cy="1291167"/>
            </a:xfrm>
            <a:custGeom>
              <a:avLst/>
              <a:gdLst/>
              <a:ahLst/>
              <a:cxnLst/>
              <a:rect l="l" t="t" r="r" b="b"/>
              <a:pathLst>
                <a:path w="7343970" h="1291167">
                  <a:moveTo>
                    <a:pt x="0" y="0"/>
                  </a:moveTo>
                  <a:lnTo>
                    <a:pt x="7343970" y="0"/>
                  </a:lnTo>
                  <a:lnTo>
                    <a:pt x="7343970" y="1291167"/>
                  </a:lnTo>
                  <a:lnTo>
                    <a:pt x="0" y="1291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09550"/>
              <a:ext cx="7343969" cy="15007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00"/>
                </a:lnSpc>
              </a:pPr>
              <a:r>
                <a:rPr lang="en-US" sz="4999">
                  <a:solidFill>
                    <a:srgbClr val="CDDF1A"/>
                  </a:solidFill>
                  <a:latin typeface="Funtastic"/>
                  <a:ea typeface="Funtastic"/>
                  <a:cs typeface="Funtastic"/>
                  <a:sym typeface="Funtastic"/>
                </a:rPr>
                <a:t>APP SCREENS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67867" y="2524930"/>
            <a:ext cx="7491433" cy="5633601"/>
            <a:chOff x="0" y="0"/>
            <a:chExt cx="9988577" cy="7511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88577" cy="7511468"/>
            </a:xfrm>
            <a:custGeom>
              <a:avLst/>
              <a:gdLst/>
              <a:ahLst/>
              <a:cxnLst/>
              <a:rect l="l" t="t" r="r" b="b"/>
              <a:pathLst>
                <a:path w="9988577" h="7511468">
                  <a:moveTo>
                    <a:pt x="0" y="0"/>
                  </a:moveTo>
                  <a:lnTo>
                    <a:pt x="9988577" y="0"/>
                  </a:lnTo>
                  <a:lnTo>
                    <a:pt x="9988577" y="7511468"/>
                  </a:lnTo>
                  <a:lnTo>
                    <a:pt x="0" y="7511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9988577" cy="7578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10"/>
                </a:lnSpc>
              </a:pPr>
              <a:r>
                <a:rPr lang="en-US" sz="3579" b="1">
                  <a:solidFill>
                    <a:srgbClr val="E7F2D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Scan Food Widget -</a:t>
              </a:r>
            </a:p>
            <a:p>
              <a:pPr algn="ctr">
                <a:lnSpc>
                  <a:spcPts val="5010"/>
                </a:lnSpc>
              </a:pPr>
              <a:r>
                <a:rPr lang="en-US" sz="357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Detects food items using AI image recognition</a:t>
              </a:r>
            </a:p>
            <a:p>
              <a:pPr algn="ctr">
                <a:lnSpc>
                  <a:spcPts val="5010"/>
                </a:lnSpc>
              </a:pPr>
              <a:r>
                <a:rPr lang="en-US" sz="3579" b="1">
                  <a:solidFill>
                    <a:srgbClr val="E7F2D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Scan Label Widget – </a:t>
              </a:r>
            </a:p>
            <a:p>
              <a:pPr algn="ctr">
                <a:lnSpc>
                  <a:spcPts val="5010"/>
                </a:lnSpc>
              </a:pPr>
              <a:r>
                <a:rPr lang="en-US" sz="357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Extracts nutrition data from food packaging</a:t>
              </a:r>
            </a:p>
            <a:p>
              <a:pPr algn="ctr">
                <a:lnSpc>
                  <a:spcPts val="5010"/>
                </a:lnSpc>
              </a:pPr>
              <a:r>
                <a:rPr lang="en-US" sz="3579" b="1">
                  <a:solidFill>
                    <a:srgbClr val="E7F2D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Daily Intake Widget – </a:t>
              </a:r>
            </a:p>
            <a:p>
              <a:pPr algn="ctr">
                <a:lnSpc>
                  <a:spcPts val="5010"/>
                </a:lnSpc>
              </a:pPr>
              <a:r>
                <a:rPr lang="en-US" sz="357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Tracks and visualizes daily nutrient consumption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1652" y="2430015"/>
            <a:ext cx="2598986" cy="2085686"/>
            <a:chOff x="0" y="0"/>
            <a:chExt cx="3465315" cy="2780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65322" cy="2780919"/>
            </a:xfrm>
            <a:custGeom>
              <a:avLst/>
              <a:gdLst/>
              <a:ahLst/>
              <a:cxnLst/>
              <a:rect l="l" t="t" r="r" b="b"/>
              <a:pathLst>
                <a:path w="3465322" h="2780919">
                  <a:moveTo>
                    <a:pt x="0" y="0"/>
                  </a:moveTo>
                  <a:lnTo>
                    <a:pt x="3465322" y="0"/>
                  </a:lnTo>
                  <a:lnTo>
                    <a:pt x="3465322" y="2780919"/>
                  </a:lnTo>
                  <a:lnTo>
                    <a:pt x="0" y="2780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" r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5125779" y="8851430"/>
            <a:ext cx="2881620" cy="2871141"/>
          </a:xfrm>
          <a:custGeom>
            <a:avLst/>
            <a:gdLst/>
            <a:ahLst/>
            <a:cxnLst/>
            <a:rect l="l" t="t" r="r" b="b"/>
            <a:pathLst>
              <a:path w="2881620" h="2871141">
                <a:moveTo>
                  <a:pt x="0" y="0"/>
                </a:moveTo>
                <a:lnTo>
                  <a:pt x="2881620" y="0"/>
                </a:lnTo>
                <a:lnTo>
                  <a:pt x="2881620" y="2871141"/>
                </a:lnTo>
                <a:lnTo>
                  <a:pt x="0" y="2871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82" b="-1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989509" y="837608"/>
            <a:ext cx="2596982" cy="2635250"/>
            <a:chOff x="0" y="0"/>
            <a:chExt cx="3462643" cy="35136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62655" cy="3513709"/>
            </a:xfrm>
            <a:custGeom>
              <a:avLst/>
              <a:gdLst/>
              <a:ahLst/>
              <a:cxnLst/>
              <a:rect l="l" t="t" r="r" b="b"/>
              <a:pathLst>
                <a:path w="3462655" h="3513709">
                  <a:moveTo>
                    <a:pt x="0" y="0"/>
                  </a:moveTo>
                  <a:lnTo>
                    <a:pt x="3462655" y="0"/>
                  </a:lnTo>
                  <a:lnTo>
                    <a:pt x="3462655" y="3513709"/>
                  </a:lnTo>
                  <a:lnTo>
                    <a:pt x="0" y="3513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" b="-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419013" y="5408986"/>
            <a:ext cx="1127789" cy="639450"/>
          </a:xfrm>
          <a:custGeom>
            <a:avLst/>
            <a:gdLst/>
            <a:ahLst/>
            <a:cxnLst/>
            <a:rect l="l" t="t" r="r" b="b"/>
            <a:pathLst>
              <a:path w="1127789" h="639450">
                <a:moveTo>
                  <a:pt x="0" y="0"/>
                </a:moveTo>
                <a:lnTo>
                  <a:pt x="1127789" y="0"/>
                </a:lnTo>
                <a:lnTo>
                  <a:pt x="1127789" y="639450"/>
                </a:lnTo>
                <a:lnTo>
                  <a:pt x="0" y="63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91" b="-3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886034" y="5408986"/>
            <a:ext cx="1127789" cy="639450"/>
          </a:xfrm>
          <a:custGeom>
            <a:avLst/>
            <a:gdLst/>
            <a:ahLst/>
            <a:cxnLst/>
            <a:rect l="l" t="t" r="r" b="b"/>
            <a:pathLst>
              <a:path w="1127789" h="639450">
                <a:moveTo>
                  <a:pt x="0" y="0"/>
                </a:moveTo>
                <a:lnTo>
                  <a:pt x="1127789" y="0"/>
                </a:lnTo>
                <a:lnTo>
                  <a:pt x="1127789" y="639450"/>
                </a:lnTo>
                <a:lnTo>
                  <a:pt x="0" y="639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91" b="-39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6210611" y="353420"/>
            <a:ext cx="5675423" cy="968375"/>
            <a:chOff x="0" y="0"/>
            <a:chExt cx="7567231" cy="12911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67230" cy="1291167"/>
            </a:xfrm>
            <a:custGeom>
              <a:avLst/>
              <a:gdLst/>
              <a:ahLst/>
              <a:cxnLst/>
              <a:rect l="l" t="t" r="r" b="b"/>
              <a:pathLst>
                <a:path w="7567230" h="1291167">
                  <a:moveTo>
                    <a:pt x="0" y="0"/>
                  </a:moveTo>
                  <a:lnTo>
                    <a:pt x="7567230" y="0"/>
                  </a:lnTo>
                  <a:lnTo>
                    <a:pt x="7567230" y="1291167"/>
                  </a:lnTo>
                  <a:lnTo>
                    <a:pt x="0" y="12911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09550"/>
              <a:ext cx="7567231" cy="15007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00"/>
                </a:lnSpc>
              </a:pPr>
              <a:r>
                <a:rPr lang="en-US" sz="4999">
                  <a:solidFill>
                    <a:srgbClr val="2F9D66"/>
                  </a:solidFill>
                  <a:latin typeface="Funtastic"/>
                  <a:ea typeface="Funtastic"/>
                  <a:cs typeface="Funtastic"/>
                  <a:sym typeface="Funtastic"/>
                </a:rPr>
                <a:t>SCREENS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6374" y="1269365"/>
            <a:ext cx="3510881" cy="481330"/>
            <a:chOff x="0" y="0"/>
            <a:chExt cx="4681175" cy="6417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81175" cy="641773"/>
            </a:xfrm>
            <a:custGeom>
              <a:avLst/>
              <a:gdLst/>
              <a:ahLst/>
              <a:cxnLst/>
              <a:rect l="l" t="t" r="r" b="b"/>
              <a:pathLst>
                <a:path w="4681175" h="641773">
                  <a:moveTo>
                    <a:pt x="0" y="0"/>
                  </a:moveTo>
                  <a:lnTo>
                    <a:pt x="4681175" y="0"/>
                  </a:lnTo>
                  <a:lnTo>
                    <a:pt x="4681175" y="641773"/>
                  </a:lnTo>
                  <a:lnTo>
                    <a:pt x="0" y="641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4681175" cy="6989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Scan Food Widget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88560" y="1269365"/>
            <a:ext cx="3510881" cy="481330"/>
            <a:chOff x="0" y="0"/>
            <a:chExt cx="4681175" cy="6417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81175" cy="641773"/>
            </a:xfrm>
            <a:custGeom>
              <a:avLst/>
              <a:gdLst/>
              <a:ahLst/>
              <a:cxnLst/>
              <a:rect l="l" t="t" r="r" b="b"/>
              <a:pathLst>
                <a:path w="4681175" h="641773">
                  <a:moveTo>
                    <a:pt x="0" y="0"/>
                  </a:moveTo>
                  <a:lnTo>
                    <a:pt x="4681175" y="0"/>
                  </a:lnTo>
                  <a:lnTo>
                    <a:pt x="4681175" y="641773"/>
                  </a:lnTo>
                  <a:lnTo>
                    <a:pt x="0" y="641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4681175" cy="6989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Scan label Widget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79338" y="1269365"/>
            <a:ext cx="3510881" cy="481330"/>
            <a:chOff x="0" y="0"/>
            <a:chExt cx="4681175" cy="6417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81175" cy="641773"/>
            </a:xfrm>
            <a:custGeom>
              <a:avLst/>
              <a:gdLst/>
              <a:ahLst/>
              <a:cxnLst/>
              <a:rect l="l" t="t" r="r" b="b"/>
              <a:pathLst>
                <a:path w="4681175" h="641773">
                  <a:moveTo>
                    <a:pt x="0" y="0"/>
                  </a:moveTo>
                  <a:lnTo>
                    <a:pt x="4681175" y="0"/>
                  </a:lnTo>
                  <a:lnTo>
                    <a:pt x="4681175" y="641773"/>
                  </a:lnTo>
                  <a:lnTo>
                    <a:pt x="0" y="641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681175" cy="6989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6243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Daily Intake Widget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326217" y="2430015"/>
            <a:ext cx="2991194" cy="6696197"/>
          </a:xfrm>
          <a:custGeom>
            <a:avLst/>
            <a:gdLst/>
            <a:ahLst/>
            <a:cxnLst/>
            <a:rect l="l" t="t" r="r" b="b"/>
            <a:pathLst>
              <a:path w="2991194" h="6696197">
                <a:moveTo>
                  <a:pt x="0" y="0"/>
                </a:moveTo>
                <a:lnTo>
                  <a:pt x="2991194" y="0"/>
                </a:lnTo>
                <a:lnTo>
                  <a:pt x="2991194" y="6696197"/>
                </a:lnTo>
                <a:lnTo>
                  <a:pt x="0" y="66961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633260" y="2430015"/>
            <a:ext cx="2991194" cy="6696197"/>
          </a:xfrm>
          <a:custGeom>
            <a:avLst/>
            <a:gdLst/>
            <a:ahLst/>
            <a:cxnLst/>
            <a:rect l="l" t="t" r="r" b="b"/>
            <a:pathLst>
              <a:path w="2991194" h="6696197">
                <a:moveTo>
                  <a:pt x="0" y="0"/>
                </a:moveTo>
                <a:lnTo>
                  <a:pt x="2991194" y="0"/>
                </a:lnTo>
                <a:lnTo>
                  <a:pt x="2991194" y="6696196"/>
                </a:lnTo>
                <a:lnTo>
                  <a:pt x="0" y="66961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118723" y="2430015"/>
            <a:ext cx="2991194" cy="6696197"/>
          </a:xfrm>
          <a:custGeom>
            <a:avLst/>
            <a:gdLst/>
            <a:ahLst/>
            <a:cxnLst/>
            <a:rect l="l" t="t" r="r" b="b"/>
            <a:pathLst>
              <a:path w="2991194" h="6696197">
                <a:moveTo>
                  <a:pt x="0" y="0"/>
                </a:moveTo>
                <a:lnTo>
                  <a:pt x="2991194" y="0"/>
                </a:lnTo>
                <a:lnTo>
                  <a:pt x="2991194" y="6696196"/>
                </a:lnTo>
                <a:lnTo>
                  <a:pt x="0" y="6696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501</Words>
  <Application>Microsoft Macintosh PowerPoint</Application>
  <PresentationFormat>Custom</PresentationFormat>
  <Paragraphs>98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Funtastic</vt:lpstr>
      <vt:lpstr>DM Sans Bold</vt:lpstr>
      <vt:lpstr>Fredoka</vt:lpstr>
      <vt:lpstr>Calibri</vt:lpstr>
      <vt:lpstr>DM Sans</vt:lpstr>
      <vt:lpstr>Barlow SemiCondensed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BiteWise.pptx</dc:title>
  <cp:lastModifiedBy>Sudeepti Gupta</cp:lastModifiedBy>
  <cp:revision>3</cp:revision>
  <dcterms:created xsi:type="dcterms:W3CDTF">2006-08-16T00:00:00Z</dcterms:created>
  <dcterms:modified xsi:type="dcterms:W3CDTF">2025-04-20T04:39:57Z</dcterms:modified>
  <dc:identifier>DAGlDWQBm_g</dc:identifier>
</cp:coreProperties>
</file>